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300" r:id="rId3"/>
    <p:sldId id="307" r:id="rId4"/>
    <p:sldId id="257" r:id="rId5"/>
    <p:sldId id="297" r:id="rId6"/>
    <p:sldId id="308" r:id="rId7"/>
    <p:sldId id="309" r:id="rId8"/>
    <p:sldId id="299" r:id="rId9"/>
    <p:sldId id="293" r:id="rId10"/>
    <p:sldId id="259" r:id="rId11"/>
    <p:sldId id="296" r:id="rId12"/>
    <p:sldId id="298" r:id="rId13"/>
  </p:sldIdLst>
  <p:sldSz cx="12192000" cy="6858000"/>
  <p:notesSz cx="6865938" cy="9540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825" autoAdjust="0"/>
    <p:restoredTop sz="94660"/>
  </p:normalViewPr>
  <p:slideViewPr>
    <p:cSldViewPr snapToGrid="0">
      <p:cViewPr varScale="1">
        <p:scale>
          <a:sx n="58" d="100"/>
          <a:sy n="58" d="100"/>
        </p:scale>
        <p:origin x="384" y="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aret Eames" userId="5e4274457a59bb71" providerId="LiveId" clId="{B2478B5E-DF6E-40C4-8D5C-DF8CC5C1FACB}"/>
    <pc:docChg chg="custSel modSld sldOrd">
      <pc:chgData name="Margaret Eames" userId="5e4274457a59bb71" providerId="LiveId" clId="{B2478B5E-DF6E-40C4-8D5C-DF8CC5C1FACB}" dt="2024-11-20T06:00:55.869" v="213" actId="207"/>
      <pc:docMkLst>
        <pc:docMk/>
      </pc:docMkLst>
      <pc:sldChg chg="modSp mod">
        <pc:chgData name="Margaret Eames" userId="5e4274457a59bb71" providerId="LiveId" clId="{B2478B5E-DF6E-40C4-8D5C-DF8CC5C1FACB}" dt="2024-11-20T06:00:55.869" v="213" actId="207"/>
        <pc:sldMkLst>
          <pc:docMk/>
          <pc:sldMk cId="3413812372" sldId="298"/>
        </pc:sldMkLst>
        <pc:spChg chg="mod">
          <ac:chgData name="Margaret Eames" userId="5e4274457a59bb71" providerId="LiveId" clId="{B2478B5E-DF6E-40C4-8D5C-DF8CC5C1FACB}" dt="2024-11-20T06:00:55.869" v="213" actId="207"/>
          <ac:spMkLst>
            <pc:docMk/>
            <pc:sldMk cId="3413812372" sldId="298"/>
            <ac:spMk id="2" creationId="{3C07014B-4790-4845-9AAE-AD2E5897B6CE}"/>
          </ac:spMkLst>
        </pc:spChg>
      </pc:sldChg>
      <pc:sldChg chg="modSp mod">
        <pc:chgData name="Margaret Eames" userId="5e4274457a59bb71" providerId="LiveId" clId="{B2478B5E-DF6E-40C4-8D5C-DF8CC5C1FACB}" dt="2024-11-20T05:59:40.075" v="209" actId="20577"/>
        <pc:sldMkLst>
          <pc:docMk/>
          <pc:sldMk cId="1000897904" sldId="299"/>
        </pc:sldMkLst>
        <pc:spChg chg="mod">
          <ac:chgData name="Margaret Eames" userId="5e4274457a59bb71" providerId="LiveId" clId="{B2478B5E-DF6E-40C4-8D5C-DF8CC5C1FACB}" dt="2024-11-20T05:59:40.075" v="209" actId="20577"/>
          <ac:spMkLst>
            <pc:docMk/>
            <pc:sldMk cId="1000897904" sldId="299"/>
            <ac:spMk id="2" creationId="{7DEE13A3-812E-49E9-91C4-E084B0DB9AE4}"/>
          </ac:spMkLst>
        </pc:spChg>
      </pc:sldChg>
      <pc:sldChg chg="modSp mod ord">
        <pc:chgData name="Margaret Eames" userId="5e4274457a59bb71" providerId="LiveId" clId="{B2478B5E-DF6E-40C4-8D5C-DF8CC5C1FACB}" dt="2024-11-20T05:58:35.372" v="207" actId="20577"/>
        <pc:sldMkLst>
          <pc:docMk/>
          <pc:sldMk cId="234343264" sldId="309"/>
        </pc:sldMkLst>
        <pc:spChg chg="mod">
          <ac:chgData name="Margaret Eames" userId="5e4274457a59bb71" providerId="LiveId" clId="{B2478B5E-DF6E-40C4-8D5C-DF8CC5C1FACB}" dt="2024-11-20T05:56:25.957" v="8" actId="14100"/>
          <ac:spMkLst>
            <pc:docMk/>
            <pc:sldMk cId="234343264" sldId="309"/>
            <ac:spMk id="6" creationId="{D15A8ECE-14FB-062E-F343-75460A23B8C8}"/>
          </ac:spMkLst>
        </pc:spChg>
        <pc:spChg chg="mod">
          <ac:chgData name="Margaret Eames" userId="5e4274457a59bb71" providerId="LiveId" clId="{B2478B5E-DF6E-40C4-8D5C-DF8CC5C1FACB}" dt="2024-11-20T05:58:35.372" v="207" actId="20577"/>
          <ac:spMkLst>
            <pc:docMk/>
            <pc:sldMk cId="234343264" sldId="309"/>
            <ac:spMk id="8" creationId="{7F455A79-0A8D-2758-2B92-5512E8ECA1A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E4A9-8419-45C5-AAB6-BFFC13A085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4FEDEDB-9A3B-4A57-BB50-C0A0012290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2AAB853-6B25-4572-97E4-9C3A207E3D45}"/>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5" name="Footer Placeholder 4">
            <a:extLst>
              <a:ext uri="{FF2B5EF4-FFF2-40B4-BE49-F238E27FC236}">
                <a16:creationId xmlns:a16="http://schemas.microsoft.com/office/drawing/2014/main" id="{7DDF73BF-5BEE-49F3-9127-833C5AE346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1185F7-142E-4F88-9846-AD6E7CECDA21}"/>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2484025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55BA6-EBF2-4371-AF37-0C8FCD4AE5D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B04E4E-337D-43F5-AAAE-CE8449B363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6D1B28-16B7-4F2B-8492-4F0687280745}"/>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5" name="Footer Placeholder 4">
            <a:extLst>
              <a:ext uri="{FF2B5EF4-FFF2-40B4-BE49-F238E27FC236}">
                <a16:creationId xmlns:a16="http://schemas.microsoft.com/office/drawing/2014/main" id="{979C48D8-49B0-48FD-BBAA-1102557ADC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BBE2AD-91FB-466B-B0F2-B3B90328D197}"/>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364720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854F-3DE2-4906-80CB-54B0DC30E0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5AEB679-317C-4F85-BA02-2172A594B9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7D4C10C-2E7C-4CC3-9EB2-8F39E6E388E9}"/>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5" name="Footer Placeholder 4">
            <a:extLst>
              <a:ext uri="{FF2B5EF4-FFF2-40B4-BE49-F238E27FC236}">
                <a16:creationId xmlns:a16="http://schemas.microsoft.com/office/drawing/2014/main" id="{5DB9BC95-CC2C-435F-8939-06A53645C3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712898-63C1-43FF-A3CC-DE4F9D12F53F}"/>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3041943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21BEC-73DF-4B06-B352-BDBAD41209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B5DD01-179B-4B39-9807-8D97455C62C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FCBF02E-6BD9-47A4-9834-DF6506C790E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03D7371-5B0F-4AC9-996E-B4A51043FDD3}"/>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6" name="Footer Placeholder 5">
            <a:extLst>
              <a:ext uri="{FF2B5EF4-FFF2-40B4-BE49-F238E27FC236}">
                <a16:creationId xmlns:a16="http://schemas.microsoft.com/office/drawing/2014/main" id="{109FD19F-420A-4C57-ACE4-2709CC4904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20A3225-B7D0-4BC3-9943-521CCEEBC6A7}"/>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1296726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7741D-B317-4CE1-BB6B-7BD991390EE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AFB032-0839-4866-8205-CE9346C5A8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25B4CCC-8101-4208-B8E8-DDD438EF83F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732E516-11D0-449F-853F-0485E2A0D6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EC2607B-00CB-4EEE-BACE-7EEED45E28A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ECF5C08-E786-4A74-A557-0180EAA42F86}"/>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8" name="Footer Placeholder 7">
            <a:extLst>
              <a:ext uri="{FF2B5EF4-FFF2-40B4-BE49-F238E27FC236}">
                <a16:creationId xmlns:a16="http://schemas.microsoft.com/office/drawing/2014/main" id="{FEBA9DE1-E95F-4920-8B22-9F4B179D66C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AD951F-8576-4251-84DB-126CFE40DAD4}"/>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845449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02570-5C61-46BB-A5F6-54D162D132A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8BDFADE-95B0-4157-9A29-6A837D93FA25}"/>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4" name="Footer Placeholder 3">
            <a:extLst>
              <a:ext uri="{FF2B5EF4-FFF2-40B4-BE49-F238E27FC236}">
                <a16:creationId xmlns:a16="http://schemas.microsoft.com/office/drawing/2014/main" id="{B1899BCB-59D0-4AE1-AA53-D50BDACEA16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E87B44F-334B-4C73-8F70-7609B46C297A}"/>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3787307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F6A626-B492-42C8-8758-8A003AACBE10}"/>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3" name="Footer Placeholder 2">
            <a:extLst>
              <a:ext uri="{FF2B5EF4-FFF2-40B4-BE49-F238E27FC236}">
                <a16:creationId xmlns:a16="http://schemas.microsoft.com/office/drawing/2014/main" id="{49199864-4896-4C8A-9EA2-ABB89CD9AF5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00E8BED-BAA9-481F-9FBC-B2A9B2F5AA54}"/>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2783979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14D27-E555-433C-ABB0-8059458961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890DD2D-7ADD-42F2-B4C8-1E4EC03425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AEFBF7C-304D-4AB9-AF02-281D1C16B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CF937AE-F792-47CB-AD97-34880B355844}"/>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6" name="Footer Placeholder 5">
            <a:extLst>
              <a:ext uri="{FF2B5EF4-FFF2-40B4-BE49-F238E27FC236}">
                <a16:creationId xmlns:a16="http://schemas.microsoft.com/office/drawing/2014/main" id="{971CE4CB-2FFD-4836-B075-DD6925B5E8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7AA8D5-B587-4744-A9C7-1243073897D8}"/>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6736165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3A513-BFB0-487D-8253-AEB572DA9A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EA122E8-EA75-4096-A49B-C14E6E63B6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07B75E5-D58A-4C48-ACC8-8094FFDD7A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0EEFE9B-147A-4380-8FFF-DC6E0037027E}"/>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6" name="Footer Placeholder 5">
            <a:extLst>
              <a:ext uri="{FF2B5EF4-FFF2-40B4-BE49-F238E27FC236}">
                <a16:creationId xmlns:a16="http://schemas.microsoft.com/office/drawing/2014/main" id="{22A26F55-1563-4CC8-BC87-3EDC5E6181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A59F570-FECF-4A36-86C1-F5186F21F8A1}"/>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2283549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CB0AE-9C61-4F67-999C-79504E0BEA3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13ADEF0-EBD9-4D5C-93A8-DEAB7C02D7A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DDCF73-5F7F-4FBD-931F-4559A38725A7}"/>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5" name="Footer Placeholder 4">
            <a:extLst>
              <a:ext uri="{FF2B5EF4-FFF2-40B4-BE49-F238E27FC236}">
                <a16:creationId xmlns:a16="http://schemas.microsoft.com/office/drawing/2014/main" id="{1D19B587-D1A0-426E-903F-7B8BE7A259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1B13EA-ECEB-438B-A755-DCD379743ECD}"/>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1345942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86E9AB-F8C0-46C1-8910-96333C8FE7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DBBC27B-8563-4D70-9100-0EB0683AA0A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3CDC4C-9AA8-4BEB-A474-83A5D089CAE5}"/>
              </a:ext>
            </a:extLst>
          </p:cNvPr>
          <p:cNvSpPr>
            <a:spLocks noGrp="1"/>
          </p:cNvSpPr>
          <p:nvPr>
            <p:ph type="dt" sz="half" idx="10"/>
          </p:nvPr>
        </p:nvSpPr>
        <p:spPr/>
        <p:txBody>
          <a:bodyPr/>
          <a:lstStyle/>
          <a:p>
            <a:fld id="{AA5ECF53-1F56-4E3D-9AB5-C3DFCA07DCFB}" type="datetimeFigureOut">
              <a:rPr lang="en-GB" smtClean="0"/>
              <a:t>20/11/2024</a:t>
            </a:fld>
            <a:endParaRPr lang="en-GB"/>
          </a:p>
        </p:txBody>
      </p:sp>
      <p:sp>
        <p:nvSpPr>
          <p:cNvPr id="5" name="Footer Placeholder 4">
            <a:extLst>
              <a:ext uri="{FF2B5EF4-FFF2-40B4-BE49-F238E27FC236}">
                <a16:creationId xmlns:a16="http://schemas.microsoft.com/office/drawing/2014/main" id="{AEF46950-47B7-4F01-A75F-645D88859A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2489AD-E83E-4426-8BA4-EDDDF4A5FDAB}"/>
              </a:ext>
            </a:extLst>
          </p:cNvPr>
          <p:cNvSpPr>
            <a:spLocks noGrp="1"/>
          </p:cNvSpPr>
          <p:nvPr>
            <p:ph type="sldNum" sz="quarter" idx="12"/>
          </p:nvPr>
        </p:nvSpPr>
        <p:spPr/>
        <p:txBody>
          <a:bodyPr/>
          <a:lstStyle/>
          <a:p>
            <a:fld id="{890B3DCB-CCDD-499D-B6D5-A2C6081646B4}" type="slidenum">
              <a:rPr lang="en-GB" smtClean="0"/>
              <a:t>‹#›</a:t>
            </a:fld>
            <a:endParaRPr lang="en-GB"/>
          </a:p>
        </p:txBody>
      </p:sp>
    </p:spTree>
    <p:extLst>
      <p:ext uri="{BB962C8B-B14F-4D97-AF65-F5344CB8AC3E}">
        <p14:creationId xmlns:p14="http://schemas.microsoft.com/office/powerpoint/2010/main" val="3763236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2">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4447CB-59D2-4566-B776-2F8CE7658D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4FB702-A979-40A7-9DB3-A7F3C735A3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06E84E-E9FF-4A9C-AEBF-6EF70E5D6B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5ECF53-1F56-4E3D-9AB5-C3DFCA07DCFB}" type="datetimeFigureOut">
              <a:rPr lang="en-GB" smtClean="0"/>
              <a:t>20/11/2024</a:t>
            </a:fld>
            <a:endParaRPr lang="en-GB"/>
          </a:p>
        </p:txBody>
      </p:sp>
      <p:sp>
        <p:nvSpPr>
          <p:cNvPr id="5" name="Footer Placeholder 4">
            <a:extLst>
              <a:ext uri="{FF2B5EF4-FFF2-40B4-BE49-F238E27FC236}">
                <a16:creationId xmlns:a16="http://schemas.microsoft.com/office/drawing/2014/main" id="{0049DE61-69BE-440A-BC6C-88FA349B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3EC699E-EEA0-4266-B59B-432789E69C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0B3DCB-CCDD-499D-B6D5-A2C6081646B4}" type="slidenum">
              <a:rPr lang="en-GB" smtClean="0"/>
              <a:t>‹#›</a:t>
            </a:fld>
            <a:endParaRPr lang="en-GB"/>
          </a:p>
        </p:txBody>
      </p:sp>
    </p:spTree>
    <p:extLst>
      <p:ext uri="{BB962C8B-B14F-4D97-AF65-F5344CB8AC3E}">
        <p14:creationId xmlns:p14="http://schemas.microsoft.com/office/powerpoint/2010/main" val="789750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7C4C4-456F-4B2D-928F-CAE5A87EFE44}"/>
              </a:ext>
            </a:extLst>
          </p:cNvPr>
          <p:cNvSpPr>
            <a:spLocks noGrp="1"/>
          </p:cNvSpPr>
          <p:nvPr>
            <p:ph type="title"/>
          </p:nvPr>
        </p:nvSpPr>
        <p:spPr/>
        <p:txBody>
          <a:bodyPr>
            <a:normAutofit fontScale="90000"/>
          </a:bodyPr>
          <a:lstStyle/>
          <a:p>
            <a:pPr algn="ctr"/>
            <a:br>
              <a:rPr lang="en-GB" sz="5400" b="1" dirty="0">
                <a:latin typeface="Arial" panose="020B0604020202020204" pitchFamily="34" charset="0"/>
                <a:cs typeface="Arial" panose="020B0604020202020204" pitchFamily="34" charset="0"/>
              </a:rPr>
            </a:br>
            <a:br>
              <a:rPr lang="en-GB" sz="5400" b="1" dirty="0">
                <a:latin typeface="Arial Rounded MT Bold" panose="020F0704030504030204" pitchFamily="34" charset="0"/>
              </a:rPr>
            </a:br>
            <a:r>
              <a:rPr lang="en-GB" sz="5400" b="1" dirty="0">
                <a:latin typeface="+mn-lt"/>
              </a:rPr>
              <a:t>Cllr </a:t>
            </a:r>
            <a:r>
              <a:rPr lang="en-GB" sz="5400" b="1" cap="none" dirty="0">
                <a:latin typeface="+mn-lt"/>
              </a:rPr>
              <a:t>Margaret Eames-Petersen </a:t>
            </a:r>
            <a:br>
              <a:rPr lang="en-GB" sz="5400" b="1" cap="none" dirty="0">
                <a:latin typeface="+mn-lt"/>
              </a:rPr>
            </a:br>
            <a:r>
              <a:rPr lang="en-GB" sz="5400" b="1" cap="none" dirty="0">
                <a:latin typeface="+mn-lt"/>
              </a:rPr>
              <a:t>Salisbury village ward </a:t>
            </a:r>
            <a:br>
              <a:rPr lang="en-GB" sz="5400" cap="none" dirty="0">
                <a:latin typeface="Arial Narrow" panose="020B0606020202030204" pitchFamily="34" charset="0"/>
              </a:rPr>
            </a:br>
            <a:r>
              <a:rPr lang="en-GB" sz="5400" cap="none" dirty="0">
                <a:latin typeface="Arial Narrow" panose="020B0606020202030204" pitchFamily="34" charset="0"/>
              </a:rPr>
              <a:t>(</a:t>
            </a:r>
            <a:r>
              <a:rPr lang="en-GB" sz="5400" b="1" cap="none" dirty="0">
                <a:latin typeface="+mn-lt"/>
              </a:rPr>
              <a:t>Hatfield Town Council) </a:t>
            </a:r>
            <a:br>
              <a:rPr lang="en-GB" sz="5400" cap="none" dirty="0">
                <a:latin typeface="Arial Narrow" panose="020B0606020202030204" pitchFamily="34" charset="0"/>
              </a:rPr>
            </a:br>
            <a:br>
              <a:rPr lang="en-GB" sz="5400" b="1" dirty="0"/>
            </a:br>
            <a:endParaRPr lang="en-GB" sz="5400" b="1" dirty="0"/>
          </a:p>
        </p:txBody>
      </p:sp>
      <p:pic>
        <p:nvPicPr>
          <p:cNvPr id="11" name="Picture Placeholder 10" descr="A person smiling for the camera&#10;&#10;Description generated with very high confidence">
            <a:extLst>
              <a:ext uri="{FF2B5EF4-FFF2-40B4-BE49-F238E27FC236}">
                <a16:creationId xmlns:a16="http://schemas.microsoft.com/office/drawing/2014/main" id="{95C128F2-5C63-4624-8CD4-6B298220F389}"/>
              </a:ext>
            </a:extLst>
          </p:cNvPr>
          <p:cNvPicPr>
            <a:picLocks noGrp="1" noChangeAspect="1"/>
          </p:cNvPicPr>
          <p:nvPr>
            <p:ph sz="half" idx="1"/>
          </p:nvPr>
        </p:nvPicPr>
        <p:blipFill>
          <a:blip r:embed="rId2"/>
          <a:stretch>
            <a:fillRect/>
          </a:stretch>
        </p:blipFill>
        <p:spPr>
          <a:xfrm>
            <a:off x="604681" y="3178931"/>
            <a:ext cx="2884243" cy="2884243"/>
          </a:xfrm>
        </p:spPr>
      </p:pic>
      <p:sp>
        <p:nvSpPr>
          <p:cNvPr id="12" name="Content Placeholder 11">
            <a:extLst>
              <a:ext uri="{FF2B5EF4-FFF2-40B4-BE49-F238E27FC236}">
                <a16:creationId xmlns:a16="http://schemas.microsoft.com/office/drawing/2014/main" id="{169845FD-3294-4B3F-B74E-7764E7E07DC1}"/>
              </a:ext>
            </a:extLst>
          </p:cNvPr>
          <p:cNvSpPr>
            <a:spLocks noGrp="1"/>
          </p:cNvSpPr>
          <p:nvPr>
            <p:ph sz="half" idx="2"/>
          </p:nvPr>
        </p:nvSpPr>
        <p:spPr>
          <a:xfrm>
            <a:off x="3854141" y="2104222"/>
            <a:ext cx="8197049" cy="4662437"/>
          </a:xfrm>
        </p:spPr>
        <p:txBody>
          <a:bodyPr>
            <a:normAutofit fontScale="40000" lnSpcReduction="20000"/>
          </a:bodyPr>
          <a:lstStyle/>
          <a:p>
            <a:pPr marL="0" indent="0">
              <a:buNone/>
            </a:pPr>
            <a:endParaRPr lang="en-GB" sz="4800" b="1" dirty="0"/>
          </a:p>
          <a:p>
            <a:pPr marL="0" indent="0">
              <a:buNone/>
            </a:pPr>
            <a:r>
              <a:rPr lang="en-GB" sz="9000" b="1" dirty="0">
                <a:solidFill>
                  <a:srgbClr val="00B050"/>
                </a:solidFill>
              </a:rPr>
              <a:t>Save Ellenbrook Country Park- </a:t>
            </a:r>
            <a:r>
              <a:rPr lang="en-GB" sz="4800" b="1" dirty="0">
                <a:solidFill>
                  <a:srgbClr val="FF0000"/>
                </a:solidFill>
              </a:rPr>
              <a:t>our first  large Public park </a:t>
            </a:r>
            <a:r>
              <a:rPr lang="en-GB" sz="4800" b="1" dirty="0"/>
              <a:t>needed  for Hatfield and </a:t>
            </a:r>
            <a:r>
              <a:rPr lang="en-GB" sz="4800" b="1" dirty="0" err="1"/>
              <a:t>Smallford</a:t>
            </a:r>
            <a:r>
              <a:rPr lang="en-GB" sz="4800" b="1" dirty="0"/>
              <a:t>  residents.  after Covid</a:t>
            </a:r>
          </a:p>
          <a:p>
            <a:pPr marL="0" indent="0">
              <a:buNone/>
            </a:pPr>
            <a:r>
              <a:rPr lang="en-GB" sz="4800" b="1" dirty="0"/>
              <a:t> </a:t>
            </a:r>
          </a:p>
          <a:p>
            <a:pPr marL="0" indent="0">
              <a:buNone/>
            </a:pPr>
            <a:r>
              <a:rPr lang="en-GB" sz="9000" b="1" dirty="0">
                <a:solidFill>
                  <a:srgbClr val="00B050"/>
                </a:solidFill>
              </a:rPr>
              <a:t>Save our Water sources</a:t>
            </a:r>
          </a:p>
          <a:p>
            <a:pPr marL="0" indent="0">
              <a:buNone/>
            </a:pPr>
            <a:endParaRPr lang="en-GB" sz="4800" b="1" dirty="0"/>
          </a:p>
          <a:p>
            <a:pPr marL="0" indent="0">
              <a:buNone/>
            </a:pPr>
            <a:r>
              <a:rPr lang="en-GB" sz="9000" b="1" dirty="0">
                <a:solidFill>
                  <a:srgbClr val="00B050"/>
                </a:solidFill>
              </a:rPr>
              <a:t>Protect our residents from Silica and PM2.5 air pollution</a:t>
            </a:r>
          </a:p>
          <a:p>
            <a:pPr marL="0" indent="0">
              <a:buNone/>
            </a:pPr>
            <a:endParaRPr lang="en-GB" sz="4800" b="1" dirty="0">
              <a:solidFill>
                <a:srgbClr val="00B050"/>
              </a:solidFill>
            </a:endParaRPr>
          </a:p>
          <a:p>
            <a:pPr marL="0" indent="0">
              <a:buNone/>
            </a:pPr>
            <a:r>
              <a:rPr lang="en-GB" sz="9000" b="1" dirty="0">
                <a:solidFill>
                  <a:srgbClr val="00B050"/>
                </a:solidFill>
              </a:rPr>
              <a:t>Dangerous quarry site</a:t>
            </a:r>
          </a:p>
          <a:p>
            <a:pPr marL="0" indent="0">
              <a:buNone/>
            </a:pPr>
            <a:r>
              <a:rPr lang="en-GB" sz="5000" b="1" dirty="0">
                <a:solidFill>
                  <a:srgbClr val="FF0000"/>
                </a:solidFill>
              </a:rPr>
              <a:t>Support the right HCC Mineral Plan</a:t>
            </a:r>
          </a:p>
        </p:txBody>
      </p:sp>
    </p:spTree>
    <p:extLst>
      <p:ext uri="{BB962C8B-B14F-4D97-AF65-F5344CB8AC3E}">
        <p14:creationId xmlns:p14="http://schemas.microsoft.com/office/powerpoint/2010/main" val="3639987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834AE-E8E7-469F-B65C-59681F4D4772}"/>
              </a:ext>
            </a:extLst>
          </p:cNvPr>
          <p:cNvSpPr>
            <a:spLocks noGrp="1"/>
          </p:cNvSpPr>
          <p:nvPr>
            <p:ph type="ctrTitle"/>
          </p:nvPr>
        </p:nvSpPr>
        <p:spPr>
          <a:xfrm>
            <a:off x="143838" y="174661"/>
            <a:ext cx="9589213" cy="1032259"/>
          </a:xfrm>
        </p:spPr>
        <p:txBody>
          <a:bodyPr>
            <a:normAutofit/>
          </a:bodyPr>
          <a:lstStyle/>
          <a:p>
            <a:r>
              <a:rPr lang="en-GB" b="1" dirty="0"/>
              <a:t>Save our Hatfield Public Park </a:t>
            </a:r>
          </a:p>
        </p:txBody>
      </p:sp>
      <p:sp>
        <p:nvSpPr>
          <p:cNvPr id="3" name="Subtitle 2">
            <a:extLst>
              <a:ext uri="{FF2B5EF4-FFF2-40B4-BE49-F238E27FC236}">
                <a16:creationId xmlns:a16="http://schemas.microsoft.com/office/drawing/2014/main" id="{5B998490-143F-4CE5-8906-B02F30599C22}"/>
              </a:ext>
            </a:extLst>
          </p:cNvPr>
          <p:cNvSpPr>
            <a:spLocks noGrp="1"/>
          </p:cNvSpPr>
          <p:nvPr>
            <p:ph type="subTitle" idx="1"/>
          </p:nvPr>
        </p:nvSpPr>
        <p:spPr>
          <a:xfrm>
            <a:off x="332198" y="5923998"/>
            <a:ext cx="11370067" cy="579544"/>
          </a:xfrm>
        </p:spPr>
        <p:txBody>
          <a:bodyPr>
            <a:noAutofit/>
          </a:bodyPr>
          <a:lstStyle/>
          <a:p>
            <a:r>
              <a:rPr lang="en-GB" sz="5400" dirty="0"/>
              <a:t> “no” to the Aerodrome Quarry </a:t>
            </a:r>
          </a:p>
        </p:txBody>
      </p:sp>
      <p:pic>
        <p:nvPicPr>
          <p:cNvPr id="4" name="Picture 3" descr="A close up of a map&#10;&#10;Description automatically generated">
            <a:extLst>
              <a:ext uri="{FF2B5EF4-FFF2-40B4-BE49-F238E27FC236}">
                <a16:creationId xmlns:a16="http://schemas.microsoft.com/office/drawing/2014/main" id="{299154BB-5393-4D79-83C4-5BFA6F32D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1097" y="1426695"/>
            <a:ext cx="7306068" cy="4109663"/>
          </a:xfrm>
          <a:prstGeom prst="rect">
            <a:avLst/>
          </a:prstGeom>
        </p:spPr>
      </p:pic>
    </p:spTree>
    <p:extLst>
      <p:ext uri="{BB962C8B-B14F-4D97-AF65-F5344CB8AC3E}">
        <p14:creationId xmlns:p14="http://schemas.microsoft.com/office/powerpoint/2010/main" val="334304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8762-00E2-48CA-B97A-329D7FC175AC}"/>
              </a:ext>
            </a:extLst>
          </p:cNvPr>
          <p:cNvSpPr>
            <a:spLocks noGrp="1"/>
          </p:cNvSpPr>
          <p:nvPr>
            <p:ph type="title"/>
          </p:nvPr>
        </p:nvSpPr>
        <p:spPr>
          <a:xfrm>
            <a:off x="986642" y="1015411"/>
            <a:ext cx="4571111" cy="650147"/>
          </a:xfrm>
        </p:spPr>
        <p:txBody>
          <a:bodyPr>
            <a:normAutofit fontScale="90000"/>
          </a:bodyPr>
          <a:lstStyle/>
          <a:p>
            <a:pPr algn="ctr"/>
            <a:br>
              <a:rPr lang="en-GB" sz="2800" b="1" dirty="0"/>
            </a:br>
            <a:r>
              <a:rPr lang="en-GB" sz="2800" b="1" dirty="0">
                <a:latin typeface="+mn-lt"/>
              </a:rPr>
              <a:t>Quarries in the mineral plan</a:t>
            </a:r>
          </a:p>
        </p:txBody>
      </p:sp>
      <p:pic>
        <p:nvPicPr>
          <p:cNvPr id="8" name="Content Placeholder 7">
            <a:extLst>
              <a:ext uri="{FF2B5EF4-FFF2-40B4-BE49-F238E27FC236}">
                <a16:creationId xmlns:a16="http://schemas.microsoft.com/office/drawing/2014/main" id="{37676ACD-C023-4121-B5E1-68C34D7031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7159" y="73585"/>
            <a:ext cx="4805053" cy="6799152"/>
          </a:xfrm>
        </p:spPr>
      </p:pic>
      <p:sp>
        <p:nvSpPr>
          <p:cNvPr id="4" name="Text Placeholder 3">
            <a:extLst>
              <a:ext uri="{FF2B5EF4-FFF2-40B4-BE49-F238E27FC236}">
                <a16:creationId xmlns:a16="http://schemas.microsoft.com/office/drawing/2014/main" id="{444297BE-7953-4589-B78A-D8F54795E1EF}"/>
              </a:ext>
            </a:extLst>
          </p:cNvPr>
          <p:cNvSpPr>
            <a:spLocks noGrp="1"/>
          </p:cNvSpPr>
          <p:nvPr>
            <p:ph type="body" sz="half" idx="2"/>
          </p:nvPr>
        </p:nvSpPr>
        <p:spPr>
          <a:xfrm>
            <a:off x="393601" y="1706086"/>
            <a:ext cx="6127709" cy="3195391"/>
          </a:xfrm>
        </p:spPr>
        <p:txBody>
          <a:bodyPr>
            <a:noAutofit/>
          </a:bodyPr>
          <a:lstStyle/>
          <a:p>
            <a:r>
              <a:rPr lang="en-GB" sz="2400" b="1" dirty="0"/>
              <a:t>This Site (1)  MAS  02  </a:t>
            </a:r>
            <a:r>
              <a:rPr lang="en-GB" sz="2400" b="1" dirty="0">
                <a:latin typeface="+mj-lt"/>
              </a:rPr>
              <a:t>– Hatfield Aerodrome – </a:t>
            </a:r>
            <a:r>
              <a:rPr lang="en-GB" sz="2400" b="1" dirty="0"/>
              <a:t>Ellenbrook</a:t>
            </a:r>
            <a:r>
              <a:rPr lang="en-GB" sz="2400" b="1" dirty="0">
                <a:latin typeface="+mj-lt"/>
              </a:rPr>
              <a:t>	</a:t>
            </a:r>
          </a:p>
          <a:p>
            <a:r>
              <a:rPr lang="en-GB" sz="2400" b="1" dirty="0">
                <a:latin typeface="+mj-lt"/>
              </a:rPr>
              <a:t>dangerous to dig LMH due to bromate		</a:t>
            </a:r>
            <a:r>
              <a:rPr lang="en-GB" sz="2400" b="1" dirty="0">
                <a:solidFill>
                  <a:srgbClr val="FF0000"/>
                </a:solidFill>
                <a:latin typeface="+mj-lt"/>
              </a:rPr>
              <a:t>(</a:t>
            </a:r>
            <a:r>
              <a:rPr lang="en-GB" sz="2400" b="1" dirty="0">
                <a:solidFill>
                  <a:srgbClr val="FF0000"/>
                </a:solidFill>
              </a:rPr>
              <a:t>8 million tonnes)</a:t>
            </a:r>
            <a:endParaRPr lang="en-GB" sz="2400" b="1" dirty="0">
              <a:solidFill>
                <a:srgbClr val="FF0000"/>
              </a:solidFill>
              <a:latin typeface="+mj-lt"/>
            </a:endParaRPr>
          </a:p>
          <a:p>
            <a:r>
              <a:rPr lang="en-GB" sz="2400" b="1" dirty="0">
                <a:latin typeface="+mj-lt"/>
              </a:rPr>
              <a:t>Specific Site (2) (already dug) Hatfield Quarry – Furze Field (Cemex) </a:t>
            </a:r>
          </a:p>
          <a:p>
            <a:r>
              <a:rPr lang="en-GB" sz="2400" b="1" dirty="0">
                <a:latin typeface="+mj-lt"/>
              </a:rPr>
              <a:t>Specific Site (3)</a:t>
            </a:r>
            <a:r>
              <a:rPr lang="en-GB" sz="2400" b="1" dirty="0"/>
              <a:t> MAS03  </a:t>
            </a:r>
            <a:r>
              <a:rPr lang="en-GB" sz="2400" b="1" dirty="0">
                <a:latin typeface="+mj-lt"/>
              </a:rPr>
              <a:t>–Hatfield Quarry – Land adjoining Coopers Green Lane (3 sites-only UMH being dug)- (Cemex) </a:t>
            </a:r>
          </a:p>
          <a:p>
            <a:r>
              <a:rPr lang="en-GB" sz="2400" b="1" dirty="0"/>
              <a:t>MAS 01 – Sustainable </a:t>
            </a:r>
            <a:r>
              <a:rPr lang="en-GB" sz="2400" b="1" dirty="0">
                <a:solidFill>
                  <a:srgbClr val="00B050"/>
                </a:solidFill>
              </a:rPr>
              <a:t>Climate friendly site (4)   </a:t>
            </a:r>
            <a:r>
              <a:rPr lang="en-GB" sz="2400" b="1" dirty="0">
                <a:latin typeface="+mj-lt"/>
              </a:rPr>
              <a:t>– The </a:t>
            </a:r>
            <a:r>
              <a:rPr lang="en-GB" sz="2400" b="1" dirty="0" err="1">
                <a:latin typeface="+mj-lt"/>
              </a:rPr>
              <a:t>Briggens</a:t>
            </a:r>
            <a:r>
              <a:rPr lang="en-GB" sz="2400" b="1" dirty="0">
                <a:latin typeface="+mj-lt"/>
              </a:rPr>
              <a:t> Estate (Olives Farm) </a:t>
            </a:r>
            <a:r>
              <a:rPr lang="en-GB" sz="2400" b="1" dirty="0" err="1">
                <a:latin typeface="+mj-lt"/>
              </a:rPr>
              <a:t>EastHerts</a:t>
            </a:r>
            <a:r>
              <a:rPr lang="en-GB" sz="2400" b="1" dirty="0">
                <a:latin typeface="+mj-lt"/>
              </a:rPr>
              <a:t> </a:t>
            </a:r>
            <a:r>
              <a:rPr lang="en-GB" sz="2400" b="1" dirty="0"/>
              <a:t>(Not on this map) </a:t>
            </a:r>
            <a:endParaRPr lang="en-GB" sz="2400" b="1" dirty="0">
              <a:latin typeface="+mj-lt"/>
            </a:endParaRPr>
          </a:p>
          <a:p>
            <a:r>
              <a:rPr lang="en-GB" sz="2400" b="1" dirty="0"/>
              <a:t>		</a:t>
            </a:r>
            <a:r>
              <a:rPr lang="en-GB" sz="2400" b="1" dirty="0">
                <a:solidFill>
                  <a:srgbClr val="FF0000"/>
                </a:solidFill>
              </a:rPr>
              <a:t> (10.2 ++  million tonnes) </a:t>
            </a:r>
          </a:p>
          <a:p>
            <a:r>
              <a:rPr lang="en-GB" sz="2400" b="1" dirty="0">
                <a:latin typeface="+mj-lt"/>
              </a:rPr>
              <a:t>		</a:t>
            </a:r>
          </a:p>
          <a:p>
            <a:endParaRPr lang="en-GB" sz="2400" b="1" dirty="0">
              <a:latin typeface="+mj-lt"/>
            </a:endParaRPr>
          </a:p>
          <a:p>
            <a:endParaRPr lang="en-GB" sz="2400" dirty="0">
              <a:latin typeface="+mj-lt"/>
            </a:endParaRPr>
          </a:p>
        </p:txBody>
      </p:sp>
      <p:sp>
        <p:nvSpPr>
          <p:cNvPr id="3" name="Rectangle 2">
            <a:extLst>
              <a:ext uri="{FF2B5EF4-FFF2-40B4-BE49-F238E27FC236}">
                <a16:creationId xmlns:a16="http://schemas.microsoft.com/office/drawing/2014/main" id="{BD49BB31-0701-4194-9669-509094DEA453}"/>
              </a:ext>
            </a:extLst>
          </p:cNvPr>
          <p:cNvSpPr/>
          <p:nvPr/>
        </p:nvSpPr>
        <p:spPr>
          <a:xfrm>
            <a:off x="419449" y="-488963"/>
            <a:ext cx="3796951" cy="984885"/>
          </a:xfrm>
          <a:prstGeom prst="rect">
            <a:avLst/>
          </a:prstGeom>
        </p:spPr>
        <p:txBody>
          <a:bodyPr wrap="square">
            <a:spAutoFit/>
          </a:bodyPr>
          <a:lstStyle/>
          <a:p>
            <a:endParaRPr lang="en-GB" sz="2000" b="1" dirty="0">
              <a:solidFill>
                <a:srgbClr val="FF0000"/>
              </a:solidFill>
            </a:endParaRPr>
          </a:p>
          <a:p>
            <a:endParaRPr lang="en-GB" sz="2000" b="1" dirty="0">
              <a:solidFill>
                <a:srgbClr val="FF0000"/>
              </a:solidFill>
            </a:endParaRPr>
          </a:p>
          <a:p>
            <a:endParaRPr lang="en-GB" dirty="0">
              <a:solidFill>
                <a:srgbClr val="FF0000"/>
              </a:solidFill>
            </a:endParaRPr>
          </a:p>
        </p:txBody>
      </p:sp>
      <p:sp>
        <p:nvSpPr>
          <p:cNvPr id="5" name="TextBox 4">
            <a:extLst>
              <a:ext uri="{FF2B5EF4-FFF2-40B4-BE49-F238E27FC236}">
                <a16:creationId xmlns:a16="http://schemas.microsoft.com/office/drawing/2014/main" id="{3981514D-F375-4C81-B11C-D438D2B1289F}"/>
              </a:ext>
            </a:extLst>
          </p:cNvPr>
          <p:cNvSpPr txBox="1"/>
          <p:nvPr/>
        </p:nvSpPr>
        <p:spPr>
          <a:xfrm>
            <a:off x="393600" y="355600"/>
            <a:ext cx="5702399" cy="830997"/>
          </a:xfrm>
          <a:prstGeom prst="rect">
            <a:avLst/>
          </a:prstGeom>
          <a:noFill/>
        </p:spPr>
        <p:txBody>
          <a:bodyPr wrap="square" rtlCol="0">
            <a:spAutoFit/>
          </a:bodyPr>
          <a:lstStyle/>
          <a:p>
            <a:pPr algn="ctr"/>
            <a:r>
              <a:rPr lang="en-GB" sz="2400" b="1" dirty="0">
                <a:solidFill>
                  <a:srgbClr val="FF0000"/>
                </a:solidFill>
              </a:rPr>
              <a:t>Three Quarries for Hertfordshire located  in residential Hatfield-is disproportionate</a:t>
            </a:r>
          </a:p>
        </p:txBody>
      </p:sp>
    </p:spTree>
    <p:extLst>
      <p:ext uri="{BB962C8B-B14F-4D97-AF65-F5344CB8AC3E}">
        <p14:creationId xmlns:p14="http://schemas.microsoft.com/office/powerpoint/2010/main" val="1727518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55AD9-E73B-48B0-95FA-E97E0CDC9BFC}"/>
              </a:ext>
            </a:extLst>
          </p:cNvPr>
          <p:cNvSpPr>
            <a:spLocks noGrp="1"/>
          </p:cNvSpPr>
          <p:nvPr>
            <p:ph type="title"/>
          </p:nvPr>
        </p:nvSpPr>
        <p:spPr>
          <a:xfrm>
            <a:off x="154236" y="291338"/>
            <a:ext cx="11810081" cy="483677"/>
          </a:xfrm>
        </p:spPr>
        <p:txBody>
          <a:bodyPr>
            <a:normAutofit fontScale="90000"/>
          </a:bodyPr>
          <a:lstStyle/>
          <a:p>
            <a:pPr algn="ctr"/>
            <a:r>
              <a:rPr lang="en-GB" sz="2400" b="1" dirty="0">
                <a:latin typeface="+mn-lt"/>
              </a:rPr>
              <a:t>Hertfordshire’s Environmental  disaster: “worst contamination of a chalk aquifer in Europe” PHE , EA   The bromate plume extends 20 km underground from Sandridge, under Hatfield, to  </a:t>
            </a:r>
            <a:r>
              <a:rPr lang="en-GB" sz="2400" b="1" dirty="0" err="1">
                <a:latin typeface="+mn-lt"/>
              </a:rPr>
              <a:t>Essenden</a:t>
            </a:r>
            <a:r>
              <a:rPr lang="en-GB" sz="2400" b="1" dirty="0">
                <a:latin typeface="+mn-lt"/>
              </a:rPr>
              <a:t> and  to the River Lee, Hoddesdon &amp; Broxbourne </a:t>
            </a:r>
          </a:p>
        </p:txBody>
      </p:sp>
      <p:pic>
        <p:nvPicPr>
          <p:cNvPr id="7" name="Content Placeholder 6" descr="A picture containing text, map&#10;&#10;Description automatically generated">
            <a:extLst>
              <a:ext uri="{FF2B5EF4-FFF2-40B4-BE49-F238E27FC236}">
                <a16:creationId xmlns:a16="http://schemas.microsoft.com/office/drawing/2014/main" id="{FAD17A24-04A3-48FD-97FF-65906A385E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0710" y="1087610"/>
            <a:ext cx="9410043" cy="5770390"/>
          </a:xfrm>
        </p:spPr>
      </p:pic>
      <p:sp>
        <p:nvSpPr>
          <p:cNvPr id="3" name="Slide Number Placeholder 2">
            <a:extLst>
              <a:ext uri="{FF2B5EF4-FFF2-40B4-BE49-F238E27FC236}">
                <a16:creationId xmlns:a16="http://schemas.microsoft.com/office/drawing/2014/main" id="{4372216A-4CEC-48F9-BBD1-CB26CEE7F57E}"/>
              </a:ext>
            </a:extLst>
          </p:cNvPr>
          <p:cNvSpPr>
            <a:spLocks noGrp="1"/>
          </p:cNvSpPr>
          <p:nvPr>
            <p:ph type="sldNum" sz="quarter" idx="12"/>
          </p:nvPr>
        </p:nvSpPr>
        <p:spPr/>
        <p:txBody>
          <a:bodyPr/>
          <a:lstStyle/>
          <a:p>
            <a:fld id="{9C4CCEC2-F81A-429B-BB65-ECA3F6118A5A}" type="slidenum">
              <a:rPr lang="en-GB" smtClean="0"/>
              <a:t>4</a:t>
            </a:fld>
            <a:endParaRPr lang="en-GB"/>
          </a:p>
        </p:txBody>
      </p:sp>
      <p:sp>
        <p:nvSpPr>
          <p:cNvPr id="4" name="TextBox 3">
            <a:extLst>
              <a:ext uri="{FF2B5EF4-FFF2-40B4-BE49-F238E27FC236}">
                <a16:creationId xmlns:a16="http://schemas.microsoft.com/office/drawing/2014/main" id="{864E2D0F-A93C-4D5A-9332-19B6F1F67AB7}"/>
              </a:ext>
            </a:extLst>
          </p:cNvPr>
          <p:cNvSpPr txBox="1"/>
          <p:nvPr/>
        </p:nvSpPr>
        <p:spPr>
          <a:xfrm>
            <a:off x="5441272" y="2481452"/>
            <a:ext cx="1079142" cy="369332"/>
          </a:xfrm>
          <a:prstGeom prst="rect">
            <a:avLst/>
          </a:prstGeom>
          <a:noFill/>
        </p:spPr>
        <p:txBody>
          <a:bodyPr wrap="none" rtlCol="0">
            <a:spAutoFit/>
          </a:bodyPr>
          <a:lstStyle/>
          <a:p>
            <a:r>
              <a:rPr lang="en-GB" dirty="0"/>
              <a:t>Essendon</a:t>
            </a:r>
          </a:p>
        </p:txBody>
      </p:sp>
    </p:spTree>
    <p:extLst>
      <p:ext uri="{BB962C8B-B14F-4D97-AF65-F5344CB8AC3E}">
        <p14:creationId xmlns:p14="http://schemas.microsoft.com/office/powerpoint/2010/main" val="3504134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02A70-B079-4A36-BB28-2817B40CAE5D}"/>
              </a:ext>
            </a:extLst>
          </p:cNvPr>
          <p:cNvSpPr>
            <a:spLocks noGrp="1"/>
          </p:cNvSpPr>
          <p:nvPr>
            <p:ph type="title"/>
          </p:nvPr>
        </p:nvSpPr>
        <p:spPr>
          <a:xfrm>
            <a:off x="0" y="365125"/>
            <a:ext cx="12058650" cy="2237867"/>
          </a:xfrm>
        </p:spPr>
        <p:txBody>
          <a:bodyPr>
            <a:normAutofit fontScale="90000"/>
          </a:bodyPr>
          <a:lstStyle/>
          <a:p>
            <a:pPr marL="571500" indent="-571500">
              <a:buFont typeface="Arial" panose="020B0604020202020204" pitchFamily="34" charset="0"/>
              <a:buChar char="•"/>
            </a:pPr>
            <a:br>
              <a:rPr lang="en-GB" b="1" dirty="0">
                <a:latin typeface="+mn-lt"/>
              </a:rPr>
            </a:br>
            <a:br>
              <a:rPr lang="en-GB" b="1" dirty="0">
                <a:latin typeface="+mn-lt"/>
              </a:rPr>
            </a:br>
            <a:br>
              <a:rPr lang="en-GB" b="1" dirty="0">
                <a:latin typeface="+mn-lt"/>
              </a:rPr>
            </a:br>
            <a:br>
              <a:rPr lang="en-GB" b="1" dirty="0">
                <a:latin typeface="+mn-lt"/>
              </a:rPr>
            </a:br>
            <a:br>
              <a:rPr lang="en-GB" b="1" dirty="0">
                <a:latin typeface="+mn-lt"/>
              </a:rPr>
            </a:br>
            <a:br>
              <a:rPr lang="en-GB" b="1" dirty="0">
                <a:latin typeface="+mn-lt"/>
              </a:rPr>
            </a:br>
            <a:br>
              <a:rPr lang="en-GB" sz="4900" b="1" dirty="0">
                <a:latin typeface="+mn-lt"/>
              </a:rPr>
            </a:br>
            <a:r>
              <a:rPr lang="en-GB" sz="4900" b="1" dirty="0">
                <a:latin typeface="+mn-lt"/>
              </a:rPr>
              <a:t>Protect Hertfordshire’s Water:</a:t>
            </a:r>
            <a:br>
              <a:rPr lang="en-GB" sz="4900" b="1" dirty="0">
                <a:latin typeface="+mn-lt"/>
              </a:rPr>
            </a:br>
            <a:r>
              <a:rPr lang="en-GB" sz="4900" b="1" dirty="0">
                <a:latin typeface="+mn-lt"/>
              </a:rPr>
              <a:t>1. </a:t>
            </a:r>
            <a:r>
              <a:rPr lang="en-GB" sz="4000" dirty="0">
                <a:latin typeface="+mn-lt"/>
              </a:rPr>
              <a:t>The LMH (wet sand and gravel) under Ellenbrook fields is </a:t>
            </a:r>
            <a:r>
              <a:rPr lang="en-GB" sz="4000" b="1" dirty="0">
                <a:latin typeface="+mn-lt"/>
              </a:rPr>
              <a:t>protecting Hatfield and East Herts water from further pollution.</a:t>
            </a:r>
            <a:r>
              <a:rPr lang="en-GB" b="1" dirty="0">
                <a:latin typeface="+mn-lt"/>
              </a:rPr>
              <a:t> </a:t>
            </a:r>
            <a:br>
              <a:rPr lang="en-GB" b="1" dirty="0">
                <a:latin typeface="+mn-lt"/>
              </a:rPr>
            </a:br>
            <a:r>
              <a:rPr lang="en-GB" b="1" dirty="0">
                <a:latin typeface="+mn-lt"/>
              </a:rPr>
              <a:t>2. </a:t>
            </a:r>
            <a:r>
              <a:rPr lang="en-GB" sz="4000" dirty="0">
                <a:latin typeface="+mn-lt"/>
              </a:rPr>
              <a:t>Pumping hard at Bishops Rise WPS </a:t>
            </a:r>
            <a:r>
              <a:rPr lang="en-GB" sz="4000" b="1" dirty="0">
                <a:latin typeface="+mn-lt"/>
              </a:rPr>
              <a:t>prevents bromate exceeding WHO limit in </a:t>
            </a:r>
            <a:r>
              <a:rPr lang="en-GB" sz="4000" b="1" dirty="0" err="1">
                <a:latin typeface="+mn-lt"/>
              </a:rPr>
              <a:t>Essenden</a:t>
            </a:r>
            <a:r>
              <a:rPr lang="en-GB" sz="4000" b="1" dirty="0">
                <a:latin typeface="+mn-lt"/>
              </a:rPr>
              <a:t> WPS </a:t>
            </a:r>
            <a:r>
              <a:rPr lang="en-GB" sz="4000" dirty="0">
                <a:latin typeface="+mn-lt"/>
              </a:rPr>
              <a:t>(supplying Hatfield with drinking water)- but also draws bromate under quarry site .</a:t>
            </a:r>
            <a:br>
              <a:rPr lang="en-GB" b="1" dirty="0">
                <a:latin typeface="+mn-lt"/>
              </a:rPr>
            </a:br>
            <a:r>
              <a:rPr lang="en-GB" b="1" dirty="0">
                <a:latin typeface="+mn-lt"/>
              </a:rPr>
              <a:t>3. </a:t>
            </a:r>
            <a:r>
              <a:rPr lang="en-GB" sz="4000" b="1" dirty="0">
                <a:latin typeface="+mn-lt"/>
              </a:rPr>
              <a:t>This is a unique site for remediation of the bromate for Hertfordshire and should not be lost.</a:t>
            </a:r>
            <a:br>
              <a:rPr lang="en-GB" sz="4000" b="1" dirty="0">
                <a:latin typeface="+mn-lt"/>
              </a:rPr>
            </a:br>
            <a:r>
              <a:rPr lang="en-GB" b="1" dirty="0">
                <a:latin typeface="+mn-lt"/>
              </a:rPr>
              <a:t>4. </a:t>
            </a:r>
            <a:r>
              <a:rPr lang="en-GB" sz="4000" b="1" dirty="0">
                <a:latin typeface="+mn-lt"/>
              </a:rPr>
              <a:t>The quarry disruption of the LMH is dangerous to disruption of the hydrogeology,  and risks to our current drinking water  </a:t>
            </a:r>
            <a:r>
              <a:rPr lang="en-GB" b="1" dirty="0">
                <a:latin typeface="+mn-lt"/>
              </a:rPr>
              <a:t> </a:t>
            </a:r>
          </a:p>
        </p:txBody>
      </p:sp>
    </p:spTree>
    <p:extLst>
      <p:ext uri="{BB962C8B-B14F-4D97-AF65-F5344CB8AC3E}">
        <p14:creationId xmlns:p14="http://schemas.microsoft.com/office/powerpoint/2010/main" val="2738895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B4F6E-493A-472B-9B41-B88E8E291855}"/>
              </a:ext>
            </a:extLst>
          </p:cNvPr>
          <p:cNvSpPr>
            <a:spLocks noGrp="1"/>
          </p:cNvSpPr>
          <p:nvPr>
            <p:ph type="title"/>
          </p:nvPr>
        </p:nvSpPr>
        <p:spPr/>
        <p:txBody>
          <a:bodyPr>
            <a:normAutofit fontScale="90000"/>
          </a:bodyPr>
          <a:lstStyle/>
          <a:p>
            <a:pPr algn="r"/>
            <a:r>
              <a:rPr lang="en-GB" sz="3600" b="1" dirty="0">
                <a:latin typeface="+mn-lt"/>
              </a:rPr>
              <a:t>Borehole data showing bromate exceeding the  EA stated plume-</a:t>
            </a:r>
            <a:r>
              <a:rPr lang="en-GB" sz="3600" b="1" dirty="0" err="1">
                <a:latin typeface="+mn-lt"/>
              </a:rPr>
              <a:t>defintion</a:t>
            </a:r>
            <a:r>
              <a:rPr lang="en-GB" sz="3600" b="1" dirty="0">
                <a:latin typeface="+mn-lt"/>
              </a:rPr>
              <a:t> concentration (2 µ g/l ) between 2013-2019 within Quarry site </a:t>
            </a:r>
            <a:br>
              <a:rPr lang="en-GB" dirty="0"/>
            </a:br>
            <a:endParaRPr lang="en-GB" dirty="0"/>
          </a:p>
        </p:txBody>
      </p:sp>
      <p:sp>
        <p:nvSpPr>
          <p:cNvPr id="7" name="Text Placeholder 6">
            <a:extLst>
              <a:ext uri="{FF2B5EF4-FFF2-40B4-BE49-F238E27FC236}">
                <a16:creationId xmlns:a16="http://schemas.microsoft.com/office/drawing/2014/main" id="{27B829FC-4CB2-4522-BF78-DD3C391FD04E}"/>
              </a:ext>
            </a:extLst>
          </p:cNvPr>
          <p:cNvSpPr>
            <a:spLocks noGrp="1"/>
          </p:cNvSpPr>
          <p:nvPr>
            <p:ph type="body" idx="1"/>
          </p:nvPr>
        </p:nvSpPr>
        <p:spPr/>
        <p:txBody>
          <a:bodyPr/>
          <a:lstStyle/>
          <a:p>
            <a:endParaRPr lang="en-GB"/>
          </a:p>
        </p:txBody>
      </p:sp>
      <p:sp>
        <p:nvSpPr>
          <p:cNvPr id="9" name="Text Placeholder 8">
            <a:extLst>
              <a:ext uri="{FF2B5EF4-FFF2-40B4-BE49-F238E27FC236}">
                <a16:creationId xmlns:a16="http://schemas.microsoft.com/office/drawing/2014/main" id="{72B4872D-C03F-4A75-B46C-EE52FA61E69D}"/>
              </a:ext>
            </a:extLst>
          </p:cNvPr>
          <p:cNvSpPr>
            <a:spLocks noGrp="1"/>
          </p:cNvSpPr>
          <p:nvPr>
            <p:ph type="body" sz="quarter" idx="3"/>
          </p:nvPr>
        </p:nvSpPr>
        <p:spPr/>
        <p:txBody>
          <a:bodyPr/>
          <a:lstStyle/>
          <a:p>
            <a:endParaRPr lang="en-GB" dirty="0"/>
          </a:p>
        </p:txBody>
      </p:sp>
      <p:sp>
        <p:nvSpPr>
          <p:cNvPr id="10" name="Content Placeholder 9">
            <a:extLst>
              <a:ext uri="{FF2B5EF4-FFF2-40B4-BE49-F238E27FC236}">
                <a16:creationId xmlns:a16="http://schemas.microsoft.com/office/drawing/2014/main" id="{EF7A74D8-AFC6-4414-8723-93F2861BE6B3}"/>
              </a:ext>
            </a:extLst>
          </p:cNvPr>
          <p:cNvSpPr>
            <a:spLocks noGrp="1"/>
          </p:cNvSpPr>
          <p:nvPr>
            <p:ph sz="quarter" idx="4"/>
          </p:nvPr>
        </p:nvSpPr>
        <p:spPr>
          <a:xfrm>
            <a:off x="7749268" y="1355952"/>
            <a:ext cx="4166962" cy="3580606"/>
          </a:xfrm>
        </p:spPr>
        <p:txBody>
          <a:bodyPr>
            <a:normAutofit fontScale="92500" lnSpcReduction="20000"/>
          </a:bodyPr>
          <a:lstStyle/>
          <a:p>
            <a:pPr lvl="0"/>
            <a:r>
              <a:rPr lang="en-GB" sz="2600" dirty="0"/>
              <a:t>Historic Data shows some Boreholes have levels at or above 0.5 µg/l (</a:t>
            </a:r>
            <a:r>
              <a:rPr lang="en-GB" sz="2600" dirty="0" err="1"/>
              <a:t>eg</a:t>
            </a:r>
            <a:r>
              <a:rPr lang="en-GB" sz="2600" dirty="0"/>
              <a:t>  BH19 in dig site) had 2.4 µg/l in Oct 2015.</a:t>
            </a:r>
          </a:p>
          <a:p>
            <a:pPr lvl="0"/>
            <a:r>
              <a:rPr lang="en-GB" sz="2600" dirty="0"/>
              <a:t>Currently some boreholes have data only to Feb 2019 and some have no updated data to show what bromate levels are present today.</a:t>
            </a:r>
            <a:r>
              <a:rPr lang="en-GB" sz="2600" b="1" dirty="0"/>
              <a:t> </a:t>
            </a:r>
            <a:endParaRPr lang="en-GB" sz="2600" dirty="0"/>
          </a:p>
          <a:p>
            <a:r>
              <a:rPr lang="en-GB" sz="2600" b="1" dirty="0"/>
              <a:t>Data source Brett </a:t>
            </a:r>
            <a:endParaRPr lang="en-GB" sz="2600" dirty="0"/>
          </a:p>
          <a:p>
            <a:r>
              <a:rPr lang="en-GB" b="1" dirty="0"/>
              <a:t>Key </a:t>
            </a:r>
            <a:endParaRPr lang="en-GB" dirty="0"/>
          </a:p>
          <a:p>
            <a:endParaRPr lang="en-GB" dirty="0"/>
          </a:p>
        </p:txBody>
      </p:sp>
      <p:pic>
        <p:nvPicPr>
          <p:cNvPr id="12" name="Content Placeholder 11" descr="A close up of a map&#10;&#10;Description automatically generated">
            <a:extLst>
              <a:ext uri="{FF2B5EF4-FFF2-40B4-BE49-F238E27FC236}">
                <a16:creationId xmlns:a16="http://schemas.microsoft.com/office/drawing/2014/main" id="{EB2B8BA9-3523-4036-A5B2-4DAAAC5D05BF}"/>
              </a:ext>
            </a:extLst>
          </p:cNvPr>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a:xfrm>
            <a:off x="665163" y="1690688"/>
            <a:ext cx="4851560" cy="4498975"/>
          </a:xfrm>
          <a:prstGeom prst="rect">
            <a:avLst/>
          </a:prstGeom>
        </p:spPr>
      </p:pic>
      <p:graphicFrame>
        <p:nvGraphicFramePr>
          <p:cNvPr id="13" name="Object 12">
            <a:extLst>
              <a:ext uri="{FF2B5EF4-FFF2-40B4-BE49-F238E27FC236}">
                <a16:creationId xmlns:a16="http://schemas.microsoft.com/office/drawing/2014/main" id="{066322A5-CB9B-4C13-9408-87BC382F9728}"/>
              </a:ext>
            </a:extLst>
          </p:cNvPr>
          <p:cNvGraphicFramePr>
            <a:graphicFrameLocks noChangeAspect="1"/>
          </p:cNvGraphicFramePr>
          <p:nvPr>
            <p:extLst>
              <p:ext uri="{D42A27DB-BD31-4B8C-83A1-F6EECF244321}">
                <p14:modId xmlns:p14="http://schemas.microsoft.com/office/powerpoint/2010/main" val="4207403542"/>
              </p:ext>
            </p:extLst>
          </p:nvPr>
        </p:nvGraphicFramePr>
        <p:xfrm>
          <a:off x="665163" y="1231106"/>
          <a:ext cx="7084105" cy="5418137"/>
        </p:xfrm>
        <a:graphic>
          <a:graphicData uri="http://schemas.openxmlformats.org/presentationml/2006/ole">
            <mc:AlternateContent xmlns:mc="http://schemas.openxmlformats.org/markup-compatibility/2006">
              <mc:Choice xmlns:v="urn:schemas-microsoft-com:vml" Requires="v">
                <p:oleObj name="Document" r:id="rId3" imgW="7046140" imgH="8311541" progId="Word.Document.12">
                  <p:embed/>
                </p:oleObj>
              </mc:Choice>
              <mc:Fallback>
                <p:oleObj name="Document" r:id="rId3" imgW="7046140" imgH="8311541" progId="Word.Document.12">
                  <p:embed/>
                  <p:pic>
                    <p:nvPicPr>
                      <p:cNvPr id="13" name="Object 12">
                        <a:extLst>
                          <a:ext uri="{FF2B5EF4-FFF2-40B4-BE49-F238E27FC236}">
                            <a16:creationId xmlns:a16="http://schemas.microsoft.com/office/drawing/2014/main" id="{066322A5-CB9B-4C13-9408-87BC382F9728}"/>
                          </a:ext>
                        </a:extLst>
                      </p:cNvPr>
                      <p:cNvPicPr/>
                      <p:nvPr/>
                    </p:nvPicPr>
                    <p:blipFill>
                      <a:blip r:embed="rId4"/>
                      <a:stretch>
                        <a:fillRect/>
                      </a:stretch>
                    </p:blipFill>
                    <p:spPr>
                      <a:xfrm>
                        <a:off x="665163" y="1231106"/>
                        <a:ext cx="7084105" cy="5418137"/>
                      </a:xfrm>
                      <a:prstGeom prst="rect">
                        <a:avLst/>
                      </a:prstGeom>
                    </p:spPr>
                  </p:pic>
                </p:oleObj>
              </mc:Fallback>
            </mc:AlternateContent>
          </a:graphicData>
        </a:graphic>
      </p:graphicFrame>
      <p:graphicFrame>
        <p:nvGraphicFramePr>
          <p:cNvPr id="15" name="Table 14">
            <a:extLst>
              <a:ext uri="{FF2B5EF4-FFF2-40B4-BE49-F238E27FC236}">
                <a16:creationId xmlns:a16="http://schemas.microsoft.com/office/drawing/2014/main" id="{899062E0-B43D-427C-BE97-6DED7E3CD279}"/>
              </a:ext>
            </a:extLst>
          </p:cNvPr>
          <p:cNvGraphicFramePr>
            <a:graphicFrameLocks noGrp="1"/>
          </p:cNvGraphicFramePr>
          <p:nvPr>
            <p:extLst>
              <p:ext uri="{D42A27DB-BD31-4B8C-83A1-F6EECF244321}">
                <p14:modId xmlns:p14="http://schemas.microsoft.com/office/powerpoint/2010/main" val="2240606074"/>
              </p:ext>
            </p:extLst>
          </p:nvPr>
        </p:nvGraphicFramePr>
        <p:xfrm>
          <a:off x="9986963" y="5157787"/>
          <a:ext cx="1539874" cy="344261"/>
        </p:xfrm>
        <a:graphic>
          <a:graphicData uri="http://schemas.openxmlformats.org/drawingml/2006/table">
            <a:tbl>
              <a:tblPr firstRow="1" firstCol="1" bandRow="1"/>
              <a:tblGrid>
                <a:gridCol w="1539874">
                  <a:extLst>
                    <a:ext uri="{9D8B030D-6E8A-4147-A177-3AD203B41FA5}">
                      <a16:colId xmlns:a16="http://schemas.microsoft.com/office/drawing/2014/main" val="1027151754"/>
                    </a:ext>
                  </a:extLst>
                </a:gridCol>
              </a:tblGrid>
              <a:tr h="344261">
                <a:tc>
                  <a:txBody>
                    <a:bodyPr/>
                    <a:lstStyle/>
                    <a:p>
                      <a:pPr algn="r">
                        <a:lnSpc>
                          <a:spcPct val="107000"/>
                        </a:lnSpc>
                        <a:spcAft>
                          <a:spcPts val="0"/>
                        </a:spcAft>
                      </a:pPr>
                      <a:r>
                        <a:rPr lang="en-GB" sz="1000" dirty="0">
                          <a:effectLst/>
                          <a:latin typeface="Calibri" panose="020F0502020204030204" pitchFamily="34" charset="0"/>
                          <a:ea typeface="Times New Roman" panose="02020603050405020304" pitchFamily="18" charset="0"/>
                          <a:cs typeface="Times New Roman" panose="02020603050405020304" pitchFamily="18" charset="0"/>
                        </a:rPr>
                        <a:t>Gold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725438411"/>
                  </a:ext>
                </a:extLst>
              </a:tr>
            </a:tbl>
          </a:graphicData>
        </a:graphic>
      </p:graphicFrame>
      <p:sp>
        <p:nvSpPr>
          <p:cNvPr id="16" name="Rectangle 5">
            <a:extLst>
              <a:ext uri="{FF2B5EF4-FFF2-40B4-BE49-F238E27FC236}">
                <a16:creationId xmlns:a16="http://schemas.microsoft.com/office/drawing/2014/main" id="{90402C9D-95DB-4060-8206-C93EDBE54B6F}"/>
              </a:ext>
            </a:extLst>
          </p:cNvPr>
          <p:cNvSpPr>
            <a:spLocks noChangeArrowheads="1"/>
          </p:cNvSpPr>
          <p:nvPr/>
        </p:nvSpPr>
        <p:spPr bwMode="auto">
          <a:xfrm>
            <a:off x="7893276" y="4884959"/>
            <a:ext cx="346211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GB" altLang="en-US" sz="1400" dirty="0">
                <a:ea typeface="Calibri" panose="020F0502020204030204" pitchFamily="34" charset="0"/>
                <a:cs typeface="Times New Roman" panose="02020603050405020304" pitchFamily="18" charset="0"/>
              </a:rPr>
              <a:t>Bromate at or above 0.5</a:t>
            </a:r>
            <a:r>
              <a:rPr lang="en-GB" altLang="en-US" sz="1400" dirty="0">
                <a:ea typeface="Calibri" panose="020F0502020204030204" pitchFamily="34" charset="0"/>
                <a:cs typeface="Calibri" panose="020F0502020204030204" pitchFamily="34" charset="0"/>
              </a:rPr>
              <a:t>µ</a:t>
            </a:r>
            <a:r>
              <a:rPr lang="en-GB" altLang="en-US" sz="1400" dirty="0">
                <a:ea typeface="Calibri" panose="020F0502020204030204" pitchFamily="34" charset="0"/>
                <a:cs typeface="Times New Roman" panose="02020603050405020304" pitchFamily="18" charset="0"/>
              </a:rPr>
              <a:t>g/l  = </a:t>
            </a:r>
            <a:r>
              <a:rPr lang="en-GB" altLang="en-US" sz="1400" dirty="0">
                <a:highlight>
                  <a:srgbClr val="FFFF00"/>
                </a:highlight>
                <a:ea typeface="Calibri" panose="020F0502020204030204" pitchFamily="34" charset="0"/>
                <a:cs typeface="Times New Roman" panose="02020603050405020304" pitchFamily="18" charset="0"/>
              </a:rPr>
              <a:t>yellow</a:t>
            </a:r>
            <a:r>
              <a:rPr lang="en-GB" altLang="en-US" sz="1400" dirty="0">
                <a:ea typeface="Calibri" panose="020F0502020204030204" pitchFamily="34" charset="0"/>
                <a:cs typeface="Times New Roman" panose="02020603050405020304" pitchFamily="18" charset="0"/>
              </a:rPr>
              <a:t>  </a:t>
            </a:r>
            <a:endParaRPr lang="en-GB" altLang="en-US" sz="1400" dirty="0"/>
          </a:p>
          <a:p>
            <a:pPr lvl="0" eaLnBrk="0" fontAlgn="base" hangingPunct="0">
              <a:spcBef>
                <a:spcPct val="0"/>
              </a:spcBef>
              <a:spcAft>
                <a:spcPct val="0"/>
              </a:spcAft>
            </a:pPr>
            <a:r>
              <a:rPr lang="en-GB" altLang="en-US" sz="1400" dirty="0">
                <a:ea typeface="Times New Roman" panose="02020603050405020304" pitchFamily="18" charset="0"/>
                <a:cs typeface="Times New Roman" panose="02020603050405020304" pitchFamily="18" charset="0"/>
              </a:rPr>
              <a:t>Bromate </a:t>
            </a:r>
            <a:r>
              <a:rPr kumimoji="0" lang="en-GB" altLang="en-US" sz="1400" b="0" i="0" u="none" strike="noStrike" cap="none" normalizeH="0" baseline="0" dirty="0" err="1">
                <a:ln>
                  <a:noFill/>
                </a:ln>
                <a:solidFill>
                  <a:schemeClr val="tx1"/>
                </a:solidFill>
                <a:effectLst/>
                <a:ea typeface="Calibri" panose="020F0502020204030204" pitchFamily="34" charset="0"/>
                <a:cs typeface="Times New Roman" panose="02020603050405020304" pitchFamily="18" charset="0"/>
              </a:rPr>
              <a:t>Bromate</a:t>
            </a:r>
            <a:r>
              <a:rPr kumimoji="0" lang="en-GB" altLang="en-US" sz="14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 at or above 2</a:t>
            </a:r>
            <a:r>
              <a:rPr kumimoji="0" lang="en-GB" altLang="en-US" sz="14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µ</a:t>
            </a:r>
            <a:r>
              <a:rPr kumimoji="0" lang="en-GB" altLang="en-US" sz="14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g/l = </a:t>
            </a:r>
            <a:r>
              <a:rPr kumimoji="0" lang="en-GB" altLang="en-US" sz="1400" b="0" i="0" u="none" strike="noStrike" cap="none" normalizeH="0" baseline="0" dirty="0">
                <a:ln>
                  <a:noFill/>
                </a:ln>
                <a:solidFill>
                  <a:srgbClr val="000000"/>
                </a:solidFill>
                <a:effectLst/>
                <a:ea typeface="Calibri" panose="020F0502020204030204" pitchFamily="34" charset="0"/>
                <a:cs typeface="Times New Roman" panose="02020603050405020304" pitchFamily="18" charset="0"/>
              </a:rPr>
              <a:t>orange</a:t>
            </a: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rPr>
              <a:t>Below 0.5</a:t>
            </a:r>
            <a:r>
              <a:rPr kumimoji="0" lang="en-GB" altLang="en-US" sz="1400" b="0" i="0" u="none" strike="noStrike" cap="none" normalizeH="0" baseline="0" dirty="0">
                <a:ln>
                  <a:noFill/>
                </a:ln>
                <a:solidFill>
                  <a:schemeClr val="tx1"/>
                </a:solidFill>
                <a:effectLst/>
                <a:ea typeface="Calibri" panose="020F0502020204030204" pitchFamily="34" charset="0"/>
                <a:cs typeface="Calibri" panose="020F0502020204030204" pitchFamily="34" charset="0"/>
              </a:rPr>
              <a:t>µ</a:t>
            </a:r>
            <a:r>
              <a:rPr kumimoji="0" lang="en-GB" altLang="en-US" sz="1400"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g/l</a:t>
            </a:r>
            <a:r>
              <a:rPr kumimoji="0" lang="en-GB" altLang="en-US" sz="1400" b="0" i="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rPr>
              <a:t>  =    &lt;0.5  white </a:t>
            </a:r>
          </a:p>
          <a:p>
            <a:pPr lvl="0" eaLnBrk="0" fontAlgn="base" hangingPunct="0">
              <a:spcBef>
                <a:spcPct val="0"/>
              </a:spcBef>
              <a:spcAft>
                <a:spcPct val="0"/>
              </a:spcAft>
            </a:pPr>
            <a:r>
              <a:rPr lang="en-GB" sz="1400" dirty="0"/>
              <a:t>x = no data supplied</a:t>
            </a:r>
            <a:endParaRPr kumimoji="0" lang="en-GB" altLang="en-US" sz="1400" b="0" i="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rPr>
              <a:t>CHK = chalk.  </a:t>
            </a:r>
            <a:endParaRPr kumimoji="0" lang="en-GB" altLang="en-US"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ea typeface="Times New Roman" panose="02020603050405020304" pitchFamily="18" charset="0"/>
                <a:cs typeface="Times New Roman" panose="02020603050405020304" pitchFamily="18" charset="0"/>
              </a:rPr>
              <a:t>UMH = upper mineral horizon.</a:t>
            </a:r>
            <a:endParaRPr kumimoji="0" lang="en-GB" altLang="en-US" sz="1400" b="0" i="0" u="none" strike="noStrike" cap="none" normalizeH="0" baseline="0" dirty="0">
              <a:ln>
                <a:noFill/>
              </a:ln>
              <a:solidFill>
                <a:schemeClr val="tx1"/>
              </a:solidFill>
              <a:effectLst/>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ea typeface="Times New Roman" panose="02020603050405020304" pitchFamily="18" charset="0"/>
                <a:cs typeface="Calibri" panose="020F0502020204030204" pitchFamily="34" charset="0"/>
              </a:rPr>
              <a:t> LMH = lower mineral horizon</a:t>
            </a:r>
            <a:r>
              <a:rPr kumimoji="0" lang="en-GB" altLang="en-US" sz="1400"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1484979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028A-F930-7B32-3FEA-DAC1F0DBDC6E}"/>
              </a:ext>
            </a:extLst>
          </p:cNvPr>
          <p:cNvSpPr>
            <a:spLocks noGrp="1"/>
          </p:cNvSpPr>
          <p:nvPr>
            <p:ph type="title"/>
          </p:nvPr>
        </p:nvSpPr>
        <p:spPr>
          <a:xfrm>
            <a:off x="914400" y="-42263"/>
            <a:ext cx="10515600" cy="1325563"/>
          </a:xfrm>
        </p:spPr>
        <p:txBody>
          <a:bodyPr>
            <a:normAutofit/>
          </a:bodyPr>
          <a:lstStyle/>
          <a:p>
            <a:r>
              <a:rPr lang="en-US" sz="3600" b="1" dirty="0">
                <a:latin typeface="+mn-lt"/>
              </a:rPr>
              <a:t>EA conditions on Aerodrome quarry </a:t>
            </a:r>
            <a:endParaRPr lang="en-GB" sz="3600" b="1" dirty="0">
              <a:latin typeface="+mn-lt"/>
            </a:endParaRPr>
          </a:p>
        </p:txBody>
      </p:sp>
      <p:sp>
        <p:nvSpPr>
          <p:cNvPr id="3" name="Text Placeholder 2">
            <a:extLst>
              <a:ext uri="{FF2B5EF4-FFF2-40B4-BE49-F238E27FC236}">
                <a16:creationId xmlns:a16="http://schemas.microsoft.com/office/drawing/2014/main" id="{F2982F53-246F-B996-E9E4-7B827329A076}"/>
              </a:ext>
            </a:extLst>
          </p:cNvPr>
          <p:cNvSpPr>
            <a:spLocks noGrp="1"/>
          </p:cNvSpPr>
          <p:nvPr>
            <p:ph type="body" idx="1"/>
          </p:nvPr>
        </p:nvSpPr>
        <p:spPr/>
        <p:txBody>
          <a:bodyPr/>
          <a:lstStyle/>
          <a:p>
            <a:endParaRPr lang="en-GB"/>
          </a:p>
        </p:txBody>
      </p:sp>
      <p:sp>
        <p:nvSpPr>
          <p:cNvPr id="4" name="Content Placeholder 3">
            <a:extLst>
              <a:ext uri="{FF2B5EF4-FFF2-40B4-BE49-F238E27FC236}">
                <a16:creationId xmlns:a16="http://schemas.microsoft.com/office/drawing/2014/main" id="{AA5F8EE2-8B46-FC60-A396-37C86B035379}"/>
              </a:ext>
            </a:extLst>
          </p:cNvPr>
          <p:cNvSpPr>
            <a:spLocks noGrp="1"/>
          </p:cNvSpPr>
          <p:nvPr>
            <p:ph sz="half" idx="2"/>
          </p:nvPr>
        </p:nvSpPr>
        <p:spPr/>
        <p:txBody>
          <a:bodyPr/>
          <a:lstStyle/>
          <a:p>
            <a:endParaRPr lang="en-GB"/>
          </a:p>
        </p:txBody>
      </p:sp>
      <p:sp>
        <p:nvSpPr>
          <p:cNvPr id="5" name="Text Placeholder 4">
            <a:extLst>
              <a:ext uri="{FF2B5EF4-FFF2-40B4-BE49-F238E27FC236}">
                <a16:creationId xmlns:a16="http://schemas.microsoft.com/office/drawing/2014/main" id="{2C98A861-48C4-DB50-1D6E-B40D59165211}"/>
              </a:ext>
            </a:extLst>
          </p:cNvPr>
          <p:cNvSpPr>
            <a:spLocks noGrp="1"/>
          </p:cNvSpPr>
          <p:nvPr>
            <p:ph type="body" sz="quarter" idx="3"/>
          </p:nvPr>
        </p:nvSpPr>
        <p:spPr/>
        <p:txBody>
          <a:bodyPr/>
          <a:lstStyle/>
          <a:p>
            <a:endParaRPr lang="en-GB"/>
          </a:p>
        </p:txBody>
      </p:sp>
      <p:sp>
        <p:nvSpPr>
          <p:cNvPr id="6" name="Content Placeholder 5">
            <a:extLst>
              <a:ext uri="{FF2B5EF4-FFF2-40B4-BE49-F238E27FC236}">
                <a16:creationId xmlns:a16="http://schemas.microsoft.com/office/drawing/2014/main" id="{D15A8ECE-14FB-062E-F343-75460A23B8C8}"/>
              </a:ext>
            </a:extLst>
          </p:cNvPr>
          <p:cNvSpPr>
            <a:spLocks noGrp="1"/>
          </p:cNvSpPr>
          <p:nvPr>
            <p:ph sz="quarter" idx="4"/>
          </p:nvPr>
        </p:nvSpPr>
        <p:spPr>
          <a:xfrm>
            <a:off x="319489" y="2505075"/>
            <a:ext cx="11035899" cy="3684588"/>
          </a:xfrm>
        </p:spPr>
        <p:txBody>
          <a:bodyPr/>
          <a:lstStyle/>
          <a:p>
            <a:endParaRPr lang="en-GB" dirty="0"/>
          </a:p>
        </p:txBody>
      </p:sp>
      <p:sp>
        <p:nvSpPr>
          <p:cNvPr id="8" name="TextBox 7">
            <a:extLst>
              <a:ext uri="{FF2B5EF4-FFF2-40B4-BE49-F238E27FC236}">
                <a16:creationId xmlns:a16="http://schemas.microsoft.com/office/drawing/2014/main" id="{7F455A79-0A8D-2758-2B92-5512E8ECA1A3}"/>
              </a:ext>
            </a:extLst>
          </p:cNvPr>
          <p:cNvSpPr txBox="1"/>
          <p:nvPr/>
        </p:nvSpPr>
        <p:spPr>
          <a:xfrm>
            <a:off x="1178805" y="881349"/>
            <a:ext cx="10515600" cy="6004592"/>
          </a:xfrm>
          <a:prstGeom prst="rect">
            <a:avLst/>
          </a:prstGeom>
          <a:noFill/>
        </p:spPr>
        <p:txBody>
          <a:bodyPr wrap="square">
            <a:spAutoFit/>
          </a:bodyPr>
          <a:lstStyle/>
          <a:p>
            <a:pPr marL="342900" lvl="0" indent="-342900" algn="just">
              <a:lnSpc>
                <a:spcPct val="107000"/>
              </a:lnSpc>
              <a:buFont typeface="Symbol" panose="05050102010706020507" pitchFamily="18" charset="2"/>
              <a:buChar char=""/>
            </a:pPr>
            <a:r>
              <a:rPr lang="en-GB" sz="3200" b="1"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No mineral is extracted from within the existing plume of bromate and bromide groundwater pollution </a:t>
            </a:r>
          </a:p>
          <a:p>
            <a:pPr marL="342900" lvl="0" indent="-342900" algn="just">
              <a:lnSpc>
                <a:spcPct val="107000"/>
              </a:lnSpc>
              <a:buFont typeface="Symbol" panose="05050102010706020507" pitchFamily="18" charset="2"/>
              <a:buChar char=""/>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GB" sz="3200" b="1" i="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any activities close to the plume must not change the existing hydrogeological flow regime </a:t>
            </a:r>
          </a:p>
          <a:p>
            <a:pPr marL="342900" lvl="0" indent="-342900" algn="just">
              <a:lnSpc>
                <a:spcPct val="107000"/>
              </a:lnSpc>
              <a:buFont typeface="Symbol" panose="05050102010706020507" pitchFamily="18" charset="2"/>
              <a:buChar char=""/>
            </a:pP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GB" sz="3200" b="1" i="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any activities close to the plume must not interfere with the remediation of the bromate and bromide pollution.</a:t>
            </a:r>
            <a:r>
              <a:rPr lang="en-GB" sz="3200" i="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p>
          <a:p>
            <a:pPr marL="342900" lvl="0" indent="-342900" algn="just">
              <a:lnSpc>
                <a:spcPct val="107000"/>
              </a:lnSpc>
              <a:spcAft>
                <a:spcPts val="800"/>
              </a:spcAft>
              <a:buFont typeface="Symbol" panose="05050102010706020507" pitchFamily="18" charset="2"/>
              <a:buChar char=""/>
            </a:pPr>
            <a:endParaRPr lang="en-GB" sz="3200" i="1"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spcAft>
                <a:spcPts val="800"/>
              </a:spcAft>
              <a:buFont typeface="Symbol" panose="05050102010706020507" pitchFamily="18" charset="2"/>
              <a:buChar char=""/>
            </a:pPr>
            <a:r>
              <a:rPr lang="en-GB" sz="3200"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But remediation has failed 2008-2024, and Bromate plume Public Inquiry recommendation of 2008, needs review- report of 2023 failed to account for the quarry  </a:t>
            </a:r>
            <a:endParaRPr lang="en-GB"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343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E13A3-812E-49E9-91C4-E084B0DB9AE4}"/>
              </a:ext>
            </a:extLst>
          </p:cNvPr>
          <p:cNvSpPr>
            <a:spLocks noGrp="1"/>
          </p:cNvSpPr>
          <p:nvPr>
            <p:ph type="title"/>
          </p:nvPr>
        </p:nvSpPr>
        <p:spPr>
          <a:xfrm>
            <a:off x="213049" y="626382"/>
            <a:ext cx="11765902" cy="1325563"/>
          </a:xfrm>
        </p:spPr>
        <p:txBody>
          <a:bodyPr>
            <a:noAutofit/>
          </a:bodyPr>
          <a:lstStyle/>
          <a:p>
            <a:r>
              <a:rPr lang="en-GB" sz="3600" dirty="0"/>
              <a:t>The 2</a:t>
            </a:r>
            <a:r>
              <a:rPr lang="en-GB" sz="3600" baseline="30000" dirty="0"/>
              <a:t>nd</a:t>
            </a:r>
            <a:r>
              <a:rPr lang="en-GB" sz="3600" dirty="0"/>
              <a:t> remedial plan (2021-2030) could try to </a:t>
            </a:r>
            <a:r>
              <a:rPr lang="en-GB" sz="3600" b="1" dirty="0">
                <a:latin typeface="+mn-lt"/>
              </a:rPr>
              <a:t>remove bromate </a:t>
            </a:r>
            <a:r>
              <a:rPr lang="en-GB" sz="3600" dirty="0"/>
              <a:t>from </a:t>
            </a:r>
            <a:r>
              <a:rPr lang="en-GB" sz="3600" b="1" dirty="0">
                <a:latin typeface="+mn-lt"/>
              </a:rPr>
              <a:t>Ellenbrook Fields near Astwick Manor</a:t>
            </a:r>
            <a:r>
              <a:rPr lang="en-GB" sz="3600" dirty="0"/>
              <a:t>, but quarry extraction of the LMH,  could jeopardise this action.</a:t>
            </a:r>
          </a:p>
        </p:txBody>
      </p:sp>
      <p:pic>
        <p:nvPicPr>
          <p:cNvPr id="5" name="Content Placeholder 4" descr="A close up of a map&#10;&#10;Description automatically generated">
            <a:extLst>
              <a:ext uri="{FF2B5EF4-FFF2-40B4-BE49-F238E27FC236}">
                <a16:creationId xmlns:a16="http://schemas.microsoft.com/office/drawing/2014/main" id="{366881C0-F71C-4A6E-AA04-703B061295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9974" y="2262898"/>
            <a:ext cx="6959826" cy="4500243"/>
          </a:xfrm>
        </p:spPr>
      </p:pic>
    </p:spTree>
    <p:extLst>
      <p:ext uri="{BB962C8B-B14F-4D97-AF65-F5344CB8AC3E}">
        <p14:creationId xmlns:p14="http://schemas.microsoft.com/office/powerpoint/2010/main" val="1000897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09168-5246-41A5-859A-840437F4E29F}"/>
              </a:ext>
            </a:extLst>
          </p:cNvPr>
          <p:cNvSpPr>
            <a:spLocks noGrp="1"/>
          </p:cNvSpPr>
          <p:nvPr>
            <p:ph type="title"/>
          </p:nvPr>
        </p:nvSpPr>
        <p:spPr>
          <a:xfrm>
            <a:off x="320180" y="369217"/>
            <a:ext cx="11551640" cy="6119565"/>
          </a:xfrm>
        </p:spPr>
        <p:txBody>
          <a:bodyPr>
            <a:normAutofit fontScale="90000"/>
          </a:bodyPr>
          <a:lstStyle/>
          <a:p>
            <a:r>
              <a:rPr lang="en-GB" sz="4000" b="1" dirty="0">
                <a:latin typeface="+mn-lt"/>
              </a:rPr>
              <a:t>Urgent need for better bromate remediation </a:t>
            </a:r>
            <a:br>
              <a:rPr lang="en-GB" sz="4000" b="1" dirty="0">
                <a:latin typeface="+mn-lt"/>
              </a:rPr>
            </a:br>
            <a:br>
              <a:rPr lang="en-GB" sz="4000" b="1" dirty="0">
                <a:latin typeface="+mn-lt"/>
              </a:rPr>
            </a:br>
            <a:r>
              <a:rPr lang="en-GB" sz="4000" b="1" dirty="0">
                <a:latin typeface="+mn-lt"/>
              </a:rPr>
              <a:t>One recommendation is to remove bromate from the highest concentration areas:</a:t>
            </a:r>
            <a:br>
              <a:rPr lang="en-GB" sz="4000" b="1" dirty="0">
                <a:latin typeface="+mn-lt"/>
              </a:rPr>
            </a:br>
            <a:br>
              <a:rPr lang="en-GB" sz="4000" b="1" dirty="0">
                <a:latin typeface="+mn-lt"/>
              </a:rPr>
            </a:br>
            <a:r>
              <a:rPr lang="en-GB" b="1" dirty="0">
                <a:latin typeface="+mn-lt"/>
              </a:rPr>
              <a:t>Three borehole sites- nearer the source</a:t>
            </a:r>
            <a:br>
              <a:rPr lang="en-GB" b="1" dirty="0">
                <a:latin typeface="+mn-lt"/>
              </a:rPr>
            </a:br>
            <a:r>
              <a:rPr lang="en-GB" sz="4000" b="1" dirty="0">
                <a:latin typeface="+mn-lt"/>
              </a:rPr>
              <a:t>accessible</a:t>
            </a:r>
            <a:r>
              <a:rPr lang="en-GB" sz="4000" dirty="0"/>
              <a:t> </a:t>
            </a:r>
            <a:r>
              <a:rPr lang="en-GB" sz="4000" b="1" dirty="0">
                <a:latin typeface="+mn-lt"/>
              </a:rPr>
              <a:t>for further remediation in 2020</a:t>
            </a:r>
            <a:br>
              <a:rPr lang="en-GB" dirty="0"/>
            </a:br>
            <a:br>
              <a:rPr lang="en-GB" dirty="0"/>
            </a:br>
            <a:r>
              <a:rPr lang="en-GB" sz="4000" b="1" dirty="0">
                <a:latin typeface="+mn-lt"/>
              </a:rPr>
              <a:t>St Leonards Court – Orchard </a:t>
            </a:r>
            <a:r>
              <a:rPr lang="en-GB" sz="4000" b="1">
                <a:latin typeface="+mn-lt"/>
              </a:rPr>
              <a:t>grange ………………314µg</a:t>
            </a:r>
            <a:r>
              <a:rPr lang="en-GB" sz="4000" b="1" dirty="0">
                <a:latin typeface="+mn-lt"/>
              </a:rPr>
              <a:t>/l</a:t>
            </a:r>
            <a:br>
              <a:rPr lang="en-GB" sz="4000" b="1" dirty="0">
                <a:latin typeface="+mn-lt"/>
              </a:rPr>
            </a:br>
            <a:r>
              <a:rPr lang="en-GB" sz="4000" b="1" dirty="0">
                <a:latin typeface="+mn-lt"/>
              </a:rPr>
              <a:t>Woodcock Hill – </a:t>
            </a:r>
            <a:r>
              <a:rPr lang="en-GB" sz="4000" b="1" dirty="0" err="1">
                <a:latin typeface="+mn-lt"/>
              </a:rPr>
              <a:t>Nashes</a:t>
            </a:r>
            <a:r>
              <a:rPr lang="en-GB" sz="4000" b="1" dirty="0">
                <a:latin typeface="+mn-lt"/>
              </a:rPr>
              <a:t> Farm ………………………..537µg/l</a:t>
            </a:r>
            <a:br>
              <a:rPr lang="en-GB" sz="4000" b="1" dirty="0">
                <a:latin typeface="+mn-lt"/>
              </a:rPr>
            </a:br>
            <a:r>
              <a:rPr lang="en-GB" sz="4000" b="1" dirty="0">
                <a:latin typeface="+mn-lt"/>
              </a:rPr>
              <a:t>Ellenbrook fields –near  to  Astwick Manor ….1000µg/l</a:t>
            </a:r>
          </a:p>
        </p:txBody>
      </p:sp>
      <p:sp>
        <p:nvSpPr>
          <p:cNvPr id="3" name="Slide Number Placeholder 2">
            <a:extLst>
              <a:ext uri="{FF2B5EF4-FFF2-40B4-BE49-F238E27FC236}">
                <a16:creationId xmlns:a16="http://schemas.microsoft.com/office/drawing/2014/main" id="{A76AF79B-758F-4283-8FDE-AE038D177890}"/>
              </a:ext>
            </a:extLst>
          </p:cNvPr>
          <p:cNvSpPr>
            <a:spLocks noGrp="1"/>
          </p:cNvSpPr>
          <p:nvPr>
            <p:ph type="sldNum" sz="quarter" idx="12"/>
          </p:nvPr>
        </p:nvSpPr>
        <p:spPr/>
        <p:txBody>
          <a:bodyPr/>
          <a:lstStyle/>
          <a:p>
            <a:fld id="{9C4CCEC2-F81A-429B-BB65-ECA3F6118A5A}" type="slidenum">
              <a:rPr lang="en-GB" smtClean="0"/>
              <a:t>9</a:t>
            </a:fld>
            <a:endParaRPr lang="en-GB"/>
          </a:p>
        </p:txBody>
      </p:sp>
    </p:spTree>
    <p:extLst>
      <p:ext uri="{BB962C8B-B14F-4D97-AF65-F5344CB8AC3E}">
        <p14:creationId xmlns:p14="http://schemas.microsoft.com/office/powerpoint/2010/main" val="2146737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49A22A-D148-4FE0-B284-EEF87E859D63}"/>
              </a:ext>
            </a:extLst>
          </p:cNvPr>
          <p:cNvSpPr>
            <a:spLocks noGrp="1"/>
          </p:cNvSpPr>
          <p:nvPr>
            <p:ph type="title"/>
          </p:nvPr>
        </p:nvSpPr>
        <p:spPr>
          <a:xfrm>
            <a:off x="762000" y="410023"/>
            <a:ext cx="10515600" cy="1325563"/>
          </a:xfrm>
        </p:spPr>
        <p:txBody>
          <a:bodyPr>
            <a:normAutofit/>
          </a:bodyPr>
          <a:lstStyle/>
          <a:p>
            <a:pPr algn="ctr"/>
            <a:r>
              <a:rPr lang="en-GB" sz="2400" b="1" dirty="0">
                <a:latin typeface="+mn-lt"/>
              </a:rPr>
              <a:t>The plume bisecting 1/3 Quarry site </a:t>
            </a:r>
            <a:r>
              <a:rPr lang="en-GB" sz="2400" dirty="0"/>
              <a:t>&amp; </a:t>
            </a:r>
            <a:r>
              <a:rPr lang="en-GB" sz="2400" b="1" dirty="0">
                <a:latin typeface="+mn-lt"/>
              </a:rPr>
              <a:t>0.9 mile from Roestock (PWS), </a:t>
            </a:r>
            <a:r>
              <a:rPr lang="en-GB" sz="2400" dirty="0">
                <a:latin typeface="+mn-lt"/>
              </a:rPr>
              <a:t>Colney Heath- disturbance of the LMH could </a:t>
            </a:r>
            <a:r>
              <a:rPr lang="en-GB" sz="2400" b="1" dirty="0">
                <a:latin typeface="+mn-lt"/>
              </a:rPr>
              <a:t>jeopardise this source for Hatfield. </a:t>
            </a:r>
          </a:p>
        </p:txBody>
      </p:sp>
      <p:pic>
        <p:nvPicPr>
          <p:cNvPr id="8" name="Content Placeholder 7" descr="A picture containing text, map&#10;&#10;Description automatically generated">
            <a:extLst>
              <a:ext uri="{FF2B5EF4-FFF2-40B4-BE49-F238E27FC236}">
                <a16:creationId xmlns:a16="http://schemas.microsoft.com/office/drawing/2014/main" id="{968C4D3A-EE36-40F4-B1D8-54C68EBF45F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58800" y="2274744"/>
            <a:ext cx="5181600" cy="3453099"/>
          </a:xfrm>
        </p:spPr>
      </p:pic>
      <p:pic>
        <p:nvPicPr>
          <p:cNvPr id="10" name="Content Placeholder 9" descr="A picture containing text, map&#10;&#10;Description automatically generated">
            <a:extLst>
              <a:ext uri="{FF2B5EF4-FFF2-40B4-BE49-F238E27FC236}">
                <a16:creationId xmlns:a16="http://schemas.microsoft.com/office/drawing/2014/main" id="{BBAFB8BB-1405-42F0-8315-C9063CD95F7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217393"/>
            <a:ext cx="5181600" cy="3567802"/>
          </a:xfrm>
        </p:spPr>
      </p:pic>
      <p:sp>
        <p:nvSpPr>
          <p:cNvPr id="2" name="Slide Number Placeholder 1">
            <a:extLst>
              <a:ext uri="{FF2B5EF4-FFF2-40B4-BE49-F238E27FC236}">
                <a16:creationId xmlns:a16="http://schemas.microsoft.com/office/drawing/2014/main" id="{0951D610-404E-4E43-B9F2-FB20C7ECDACC}"/>
              </a:ext>
            </a:extLst>
          </p:cNvPr>
          <p:cNvSpPr>
            <a:spLocks noGrp="1"/>
          </p:cNvSpPr>
          <p:nvPr>
            <p:ph type="sldNum" sz="quarter" idx="12"/>
          </p:nvPr>
        </p:nvSpPr>
        <p:spPr/>
        <p:txBody>
          <a:bodyPr/>
          <a:lstStyle/>
          <a:p>
            <a:fld id="{9C4CCEC2-F81A-429B-BB65-ECA3F6118A5A}" type="slidenum">
              <a:rPr lang="en-GB" smtClean="0"/>
              <a:t>10</a:t>
            </a:fld>
            <a:endParaRPr lang="en-GB"/>
          </a:p>
        </p:txBody>
      </p:sp>
    </p:spTree>
    <p:extLst>
      <p:ext uri="{BB962C8B-B14F-4D97-AF65-F5344CB8AC3E}">
        <p14:creationId xmlns:p14="http://schemas.microsoft.com/office/powerpoint/2010/main" val="4201852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38B6E-867D-481C-9A3C-D6C40E366587}"/>
              </a:ext>
            </a:extLst>
          </p:cNvPr>
          <p:cNvSpPr>
            <a:spLocks noGrp="1"/>
          </p:cNvSpPr>
          <p:nvPr>
            <p:ph type="title"/>
          </p:nvPr>
        </p:nvSpPr>
        <p:spPr>
          <a:xfrm>
            <a:off x="81643" y="1724533"/>
            <a:ext cx="11862707" cy="4798187"/>
          </a:xfrm>
        </p:spPr>
        <p:txBody>
          <a:bodyPr>
            <a:normAutofit fontScale="90000"/>
          </a:bodyPr>
          <a:lstStyle/>
          <a:p>
            <a:pPr marL="571500" indent="-571500">
              <a:buFont typeface="Wingdings" panose="05000000000000000000" pitchFamily="2" charset="2"/>
              <a:buChar char="v"/>
            </a:pPr>
            <a:r>
              <a:rPr lang="en-GB" sz="4000" b="1" dirty="0">
                <a:latin typeface="+mn-lt"/>
              </a:rPr>
              <a:t>Other hazardous health factors:</a:t>
            </a:r>
            <a:br>
              <a:rPr lang="en-GB" b="1" dirty="0"/>
            </a:br>
            <a:r>
              <a:rPr lang="en-GB" dirty="0">
                <a:latin typeface="+mn-lt"/>
              </a:rPr>
              <a:t>1. </a:t>
            </a:r>
            <a:r>
              <a:rPr lang="en-GB" sz="3600" b="1" dirty="0">
                <a:latin typeface="+mn-lt"/>
              </a:rPr>
              <a:t>UH students’ </a:t>
            </a:r>
            <a:r>
              <a:rPr lang="en-GB" sz="3600" b="1" dirty="0" err="1">
                <a:latin typeface="+mn-lt"/>
              </a:rPr>
              <a:t>sportfield</a:t>
            </a:r>
            <a:r>
              <a:rPr lang="en-GB" sz="3600" b="1" dirty="0">
                <a:latin typeface="+mn-lt"/>
              </a:rPr>
              <a:t> </a:t>
            </a:r>
            <a:r>
              <a:rPr lang="en-GB" sz="3600" dirty="0">
                <a:latin typeface="+mn-lt"/>
              </a:rPr>
              <a:t>right next to quarry site</a:t>
            </a:r>
            <a:br>
              <a:rPr lang="en-GB" sz="3600" dirty="0">
                <a:latin typeface="+mn-lt"/>
              </a:rPr>
            </a:br>
            <a:r>
              <a:rPr lang="en-GB" sz="3600" dirty="0">
                <a:latin typeface="+mn-lt"/>
              </a:rPr>
              <a:t>		Inhaling silica dust- harmful to lungs, </a:t>
            </a:r>
            <a:br>
              <a:rPr lang="en-GB" sz="3600" dirty="0">
                <a:latin typeface="+mn-lt"/>
              </a:rPr>
            </a:br>
            <a:r>
              <a:rPr lang="en-GB" sz="3600" dirty="0">
                <a:latin typeface="+mn-lt"/>
              </a:rPr>
              <a:t>2.	  </a:t>
            </a:r>
            <a:r>
              <a:rPr lang="en-GB" sz="3600" b="1" dirty="0">
                <a:latin typeface="+mn-lt"/>
              </a:rPr>
              <a:t>2000 students </a:t>
            </a:r>
            <a:r>
              <a:rPr lang="en-GB" sz="3600" dirty="0">
                <a:latin typeface="+mn-lt"/>
              </a:rPr>
              <a:t>residences next door (10 halls of residence)  </a:t>
            </a:r>
            <a:br>
              <a:rPr lang="en-GB" sz="3600" dirty="0">
                <a:latin typeface="+mn-lt"/>
              </a:rPr>
            </a:br>
            <a:r>
              <a:rPr lang="en-GB" sz="3600" dirty="0">
                <a:latin typeface="+mn-lt"/>
              </a:rPr>
              <a:t>3.  </a:t>
            </a:r>
            <a:r>
              <a:rPr lang="en-GB" sz="3600" b="1" dirty="0">
                <a:latin typeface="+mn-lt"/>
              </a:rPr>
              <a:t>Three housing estates </a:t>
            </a:r>
            <a:r>
              <a:rPr lang="en-GB" sz="3600" dirty="0">
                <a:latin typeface="+mn-lt"/>
              </a:rPr>
              <a:t>right next to the quarry,  Ellenbrook, 		  Salisbury village, </a:t>
            </a:r>
            <a:r>
              <a:rPr lang="en-GB" sz="3600" dirty="0" err="1">
                <a:latin typeface="+mn-lt"/>
              </a:rPr>
              <a:t>Smallford</a:t>
            </a:r>
            <a:r>
              <a:rPr lang="en-GB" sz="3600" dirty="0">
                <a:latin typeface="+mn-lt"/>
              </a:rPr>
              <a:t> (&gt;5000  residents)</a:t>
            </a:r>
            <a:br>
              <a:rPr lang="en-GB" sz="3600" dirty="0">
                <a:latin typeface="+mn-lt"/>
              </a:rPr>
            </a:br>
            <a:r>
              <a:rPr lang="en-GB" sz="3600" dirty="0">
                <a:latin typeface="+mn-lt"/>
              </a:rPr>
              <a:t>4.  </a:t>
            </a:r>
            <a:r>
              <a:rPr lang="en-GB" sz="3600" b="1" dirty="0">
                <a:latin typeface="+mn-lt"/>
              </a:rPr>
              <a:t>Diesel  fumes with PM2.5</a:t>
            </a:r>
            <a:r>
              <a:rPr lang="en-GB" sz="3600" dirty="0">
                <a:latin typeface="+mn-lt"/>
              </a:rPr>
              <a:t>, from extra quarry lorries on  	 	 A1057, a residential road,  are harmful (CHD, and Lung disease) 	 and likely to increase mortality.</a:t>
            </a:r>
            <a:br>
              <a:rPr lang="en-GB" sz="3600" dirty="0">
                <a:latin typeface="+mn-lt"/>
              </a:rPr>
            </a:br>
            <a:r>
              <a:rPr lang="en-GB" sz="3600" dirty="0">
                <a:latin typeface="+mn-lt"/>
              </a:rPr>
              <a:t>5. </a:t>
            </a:r>
            <a:r>
              <a:rPr lang="en-GB" sz="3600" b="1" dirty="0">
                <a:latin typeface="+mn-lt"/>
              </a:rPr>
              <a:t>Public health </a:t>
            </a:r>
            <a:r>
              <a:rPr lang="en-GB" sz="3600" dirty="0">
                <a:latin typeface="+mn-lt"/>
              </a:rPr>
              <a:t>- Loss of Ellenbrook fields, which is </a:t>
            </a:r>
            <a:r>
              <a:rPr lang="en-GB" sz="3600" b="1" dirty="0">
                <a:solidFill>
                  <a:srgbClr val="FF0000"/>
                </a:solidFill>
                <a:latin typeface="+mn-lt"/>
              </a:rPr>
              <a:t>Hatfield’s 	</a:t>
            </a:r>
            <a:br>
              <a:rPr lang="en-GB" sz="3600" b="1" dirty="0">
                <a:solidFill>
                  <a:srgbClr val="FF0000"/>
                </a:solidFill>
                <a:latin typeface="+mn-lt"/>
              </a:rPr>
            </a:br>
            <a:r>
              <a:rPr lang="en-GB" sz="3600" b="1" dirty="0">
                <a:solidFill>
                  <a:srgbClr val="FF0000"/>
                </a:solidFill>
                <a:latin typeface="+mn-lt"/>
              </a:rPr>
              <a:t>	first public park,</a:t>
            </a:r>
            <a:r>
              <a:rPr lang="en-GB" sz="3600" dirty="0">
                <a:latin typeface="+mn-lt"/>
              </a:rPr>
              <a:t> used  for exercise, fresh air, was used weekly for 	park run(300), local school, dog walking and cycling. </a:t>
            </a:r>
            <a:br>
              <a:rPr lang="en-GB" sz="3600" dirty="0">
                <a:latin typeface="+mn-lt"/>
              </a:rPr>
            </a:br>
            <a:r>
              <a:rPr lang="en-GB" sz="3600" dirty="0">
                <a:latin typeface="+mn-lt"/>
              </a:rPr>
              <a:t>6. </a:t>
            </a:r>
            <a:r>
              <a:rPr lang="en-GB" sz="3600" b="1" dirty="0">
                <a:latin typeface="+mn-lt"/>
              </a:rPr>
              <a:t>Flooding risk  to Ellenbrook </a:t>
            </a:r>
            <a:r>
              <a:rPr lang="en-GB" sz="3600" dirty="0">
                <a:latin typeface="+mn-lt"/>
              </a:rPr>
              <a:t>(due to impermeable back-fill) </a:t>
            </a:r>
            <a:br>
              <a:rPr lang="en-GB" sz="3600" dirty="0">
                <a:latin typeface="+mn-lt"/>
              </a:rPr>
            </a:br>
            <a:r>
              <a:rPr lang="en-GB" sz="3600" dirty="0">
                <a:latin typeface="+mn-lt"/>
              </a:rPr>
              <a:t>  </a:t>
            </a:r>
            <a:br>
              <a:rPr lang="en-GB" dirty="0">
                <a:latin typeface="+mn-lt"/>
              </a:rPr>
            </a:br>
            <a:br>
              <a:rPr lang="en-GB" dirty="0">
                <a:latin typeface="+mn-lt"/>
              </a:rPr>
            </a:br>
            <a:endParaRPr lang="en-GB" dirty="0">
              <a:latin typeface="+mn-lt"/>
            </a:endParaRPr>
          </a:p>
        </p:txBody>
      </p:sp>
    </p:spTree>
    <p:extLst>
      <p:ext uri="{BB962C8B-B14F-4D97-AF65-F5344CB8AC3E}">
        <p14:creationId xmlns:p14="http://schemas.microsoft.com/office/powerpoint/2010/main" val="2430827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7014B-4790-4845-9AAE-AD2E5897B6CE}"/>
              </a:ext>
            </a:extLst>
          </p:cNvPr>
          <p:cNvSpPr>
            <a:spLocks noGrp="1"/>
          </p:cNvSpPr>
          <p:nvPr>
            <p:ph type="title" idx="4294967295"/>
          </p:nvPr>
        </p:nvSpPr>
        <p:spPr>
          <a:xfrm>
            <a:off x="307975" y="-127245"/>
            <a:ext cx="11576050" cy="1325563"/>
          </a:xfrm>
        </p:spPr>
        <p:txBody>
          <a:bodyPr>
            <a:noAutofit/>
          </a:bodyPr>
          <a:lstStyle/>
          <a:p>
            <a:pPr marL="571500" indent="-571500">
              <a:buFont typeface="Arial" panose="020B0604020202020204" pitchFamily="34" charset="0"/>
              <a:buChar char="•"/>
            </a:pPr>
            <a:br>
              <a:rPr lang="en-GB" dirty="0"/>
            </a:br>
            <a:br>
              <a:rPr lang="en-GB" dirty="0"/>
            </a:br>
            <a:br>
              <a:rPr lang="en-GB" dirty="0"/>
            </a:br>
            <a:br>
              <a:rPr lang="en-GB" dirty="0"/>
            </a:br>
            <a:br>
              <a:rPr lang="en-GB" dirty="0"/>
            </a:br>
            <a:br>
              <a:rPr lang="en-GB" dirty="0"/>
            </a:br>
            <a:br>
              <a:rPr lang="en-GB" dirty="0"/>
            </a:br>
            <a:br>
              <a:rPr lang="en-GB" dirty="0"/>
            </a:br>
            <a:br>
              <a:rPr lang="en-GB" dirty="0"/>
            </a:br>
            <a:br>
              <a:rPr lang="en-GB" dirty="0"/>
            </a:br>
            <a:r>
              <a:rPr lang="en-GB" b="1" dirty="0">
                <a:latin typeface="+mn-lt"/>
              </a:rPr>
              <a:t>In Conclusion </a:t>
            </a:r>
            <a:br>
              <a:rPr lang="en-GB" b="1" dirty="0">
                <a:latin typeface="+mn-lt"/>
              </a:rPr>
            </a:br>
            <a:r>
              <a:rPr lang="en-GB" sz="2800" b="1" dirty="0"/>
              <a:t>Hatfield residents need this public park-  which was invaluable in Covid 19.</a:t>
            </a:r>
            <a:br>
              <a:rPr lang="en-GB" sz="2800" b="1" dirty="0"/>
            </a:br>
            <a:br>
              <a:rPr lang="en-GB" sz="2800" b="1" dirty="0"/>
            </a:br>
            <a:r>
              <a:rPr lang="en-GB" sz="2800" b="1" dirty="0"/>
              <a:t>The carcinogenic bromate plume , is so close to this site ,please do not risk the drinking water in Hatfield again –</a:t>
            </a:r>
            <a:r>
              <a:rPr lang="en-GB" sz="2800" b="1" dirty="0">
                <a:solidFill>
                  <a:srgbClr val="FF0000"/>
                </a:solidFill>
              </a:rPr>
              <a:t>follow the precautionary principle.</a:t>
            </a:r>
            <a:br>
              <a:rPr lang="en-GB" sz="2800" b="1" dirty="0"/>
            </a:br>
            <a:br>
              <a:rPr lang="en-GB" sz="2800" b="1" dirty="0"/>
            </a:br>
            <a:r>
              <a:rPr lang="en-GB" sz="2800" b="1" dirty="0"/>
              <a:t>Affinity Water have taken out a private agreement with Brett, due to the risks of bromate pollution, and for monitoring  the remediation . </a:t>
            </a:r>
            <a:br>
              <a:rPr lang="en-GB" sz="2800" b="1" dirty="0"/>
            </a:br>
            <a:r>
              <a:rPr lang="en-GB" sz="2800" b="1" dirty="0">
                <a:solidFill>
                  <a:srgbClr val="FF0000"/>
                </a:solidFill>
              </a:rPr>
              <a:t>EA conditions almost certainly to be breached at the start.</a:t>
            </a:r>
            <a:br>
              <a:rPr lang="en-GB" sz="2800" b="1" dirty="0"/>
            </a:br>
            <a:br>
              <a:rPr lang="en-GB" sz="2800" b="1" dirty="0"/>
            </a:br>
            <a:r>
              <a:rPr lang="en-GB" sz="2800" b="1" dirty="0"/>
              <a:t>Why risk the Herts Mineral Plan failing?  –when there is a larger alternative more sustainable site without bromate in East Herts,  few receptors, producing more sand and gravel, not near housing, on the A414,  with canal boat navigation (Rivers </a:t>
            </a:r>
            <a:r>
              <a:rPr lang="en-GB" sz="2800" b="1" dirty="0" err="1"/>
              <a:t>Stort</a:t>
            </a:r>
            <a:r>
              <a:rPr lang="en-GB" sz="2800" b="1" dirty="0"/>
              <a:t> and Lee) possible for export to A10/M11 or rail.</a:t>
            </a:r>
            <a:br>
              <a:rPr lang="en-GB" sz="3600" b="1" dirty="0"/>
            </a:br>
            <a:br>
              <a:rPr lang="en-GB" sz="3600" b="1" dirty="0"/>
            </a:br>
            <a:r>
              <a:rPr lang="en-GB" sz="3600" b="1" dirty="0"/>
              <a:t>Please reject this quarry.		</a:t>
            </a:r>
            <a:r>
              <a:rPr lang="en-GB" sz="3200" i="1" dirty="0"/>
              <a:t>Thank you for Listening</a:t>
            </a:r>
          </a:p>
        </p:txBody>
      </p:sp>
    </p:spTree>
    <p:extLst>
      <p:ext uri="{BB962C8B-B14F-4D97-AF65-F5344CB8AC3E}">
        <p14:creationId xmlns:p14="http://schemas.microsoft.com/office/powerpoint/2010/main" val="3413812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1027</Words>
  <Application>Microsoft Office PowerPoint</Application>
  <PresentationFormat>Widescreen</PresentationFormat>
  <Paragraphs>55</Paragraphs>
  <Slides>12</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2" baseType="lpstr">
      <vt:lpstr>Arial</vt:lpstr>
      <vt:lpstr>Arial Narrow</vt:lpstr>
      <vt:lpstr>Arial Rounded MT Bold</vt:lpstr>
      <vt:lpstr>Calibri</vt:lpstr>
      <vt:lpstr>Calibri Light</vt:lpstr>
      <vt:lpstr>Symbol</vt:lpstr>
      <vt:lpstr>Times New Roman</vt:lpstr>
      <vt:lpstr>Wingdings</vt:lpstr>
      <vt:lpstr>Office Theme</vt:lpstr>
      <vt:lpstr>Document</vt:lpstr>
      <vt:lpstr>  Cllr Margaret Eames-Petersen  Salisbury village ward  (Hatfield Town Council)   </vt:lpstr>
      <vt:lpstr>Save our Hatfield Public Park </vt:lpstr>
      <vt:lpstr> Quarries in the mineral plan</vt:lpstr>
      <vt:lpstr>Hertfordshire’s Environmental  disaster: “worst contamination of a chalk aquifer in Europe” PHE , EA   The bromate plume extends 20 km underground from Sandridge, under Hatfield, to  Essenden and  to the River Lee, Hoddesdon &amp; Broxbourne </vt:lpstr>
      <vt:lpstr>       Protect Hertfordshire’s Water: 1. The LMH (wet sand and gravel) under Ellenbrook fields is protecting Hatfield and East Herts water from further pollution.  2. Pumping hard at Bishops Rise WPS prevents bromate exceeding WHO limit in Essenden WPS (supplying Hatfield with drinking water)- but also draws bromate under quarry site . 3. This is a unique site for remediation of the bromate for Hertfordshire and should not be lost. 4. The quarry disruption of the LMH is dangerous to disruption of the hydrogeology,  and risks to our current drinking water   </vt:lpstr>
      <vt:lpstr>Borehole data showing bromate exceeding the  EA stated plume-defintion concentration (2 µ g/l ) between 2013-2019 within Quarry site  </vt:lpstr>
      <vt:lpstr>EA conditions on Aerodrome quarry </vt:lpstr>
      <vt:lpstr>The 2nd remedial plan (2021-2030) could try to remove bromate from Ellenbrook Fields near Astwick Manor, but quarry extraction of the LMH,  could jeopardise this action.</vt:lpstr>
      <vt:lpstr>Urgent need for better bromate remediation   One recommendation is to remove bromate from the highest concentration areas:  Three borehole sites- nearer the source accessible for further remediation in 2020  St Leonards Court – Orchard grange ………………314µg/l Woodcock Hill – Nashes Farm ………………………..537µg/l Ellenbrook fields –near  to  Astwick Manor ….1000µg/l</vt:lpstr>
      <vt:lpstr>The plume bisecting 1/3 Quarry site &amp; 0.9 mile from Roestock (PWS), Colney Heath- disturbance of the LMH could jeopardise this source for Hatfield. </vt:lpstr>
      <vt:lpstr>Other hazardous health factors: 1. UH students’ sportfield right next to quarry site   Inhaling silica dust- harmful to lungs,  2.   2000 students residences next door (10 halls of residence)   3.  Three housing estates right next to the quarry,  Ellenbrook,     Salisbury village, Smallford (&gt;5000  residents) 4.  Diesel  fumes with PM2.5, from extra quarry lorries on      A1057, a residential road,  are harmful (CHD, and Lung disease)   and likely to increase mortality. 5. Public health - Loss of Ellenbrook fields, which is Hatfield’s    first public park, used  for exercise, fresh air, was used weekly for  park run(300), local school, dog walking and cycling.  6. Flooding risk  to Ellenbrook (due to impermeable back-fill)      </vt:lpstr>
      <vt:lpstr>          In Conclusion  Hatfield residents need this public park-  which was invaluable in Covid 19.  The carcinogenic bromate plume , is so close to this site ,please do not risk the drinking water in Hatfield again –follow the precautionary principle.  Affinity Water have taken out a private agreement with Brett, due to the risks of bromate pollution, and for monitoring  the remediation .  EA conditions almost certainly to be breached at the start.  Why risk the Herts Mineral Plan failing?  –when there is a larger alternative more sustainable site without bromate in East Herts,  few receptors, producing more sand and gravel, not near housing, on the A414,  with canal boat navigation (Rivers Stort and Lee) possible for export to A10/M11 or rail.  Please reject this quarry.  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bromate plume from Sandridge</dc:title>
  <dc:creator>Margaret Eames-Petersen</dc:creator>
  <cp:lastModifiedBy>Margaret Eames</cp:lastModifiedBy>
  <cp:revision>41</cp:revision>
  <cp:lastPrinted>2020-09-23T17:17:50Z</cp:lastPrinted>
  <dcterms:created xsi:type="dcterms:W3CDTF">2019-03-28T01:51:21Z</dcterms:created>
  <dcterms:modified xsi:type="dcterms:W3CDTF">2024-11-20T06:01:02Z</dcterms:modified>
</cp:coreProperties>
</file>